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embedTrueTypeFonts="1" saveSubsetFonts="1" autoCompressPictures="0">
  <p:sldMasterIdLst>
    <p:sldMasterId id="2147483650" r:id="rId1"/>
  </p:sldMasterIdLst>
  <p:notesMasterIdLst>
    <p:notesMasterId r:id="rId11"/>
  </p:notesMasterIdLst>
  <p:sldIdLst>
    <p:sldId id="287" r:id="rId2"/>
    <p:sldId id="289" r:id="rId3"/>
    <p:sldId id="288" r:id="rId4"/>
    <p:sldId id="295" r:id="rId5"/>
    <p:sldId id="290" r:id="rId6"/>
    <p:sldId id="291" r:id="rId7"/>
    <p:sldId id="293" r:id="rId8"/>
    <p:sldId id="292" r:id="rId9"/>
    <p:sldId id="296" r:id="rId10"/>
  </p:sldIdLst>
  <p:sldSz cx="9906000" cy="6858000" type="A4"/>
  <p:notesSz cx="7077075" cy="9363075"/>
  <p:embeddedFontLst>
    <p:embeddedFont>
      <p:font typeface="Noto Sans KR" panose="020B0500000000000000" pitchFamily="34" charset="-127"/>
      <p:regular r:id="rId12"/>
      <p:bold r:id="rId13"/>
    </p:embeddedFont>
    <p:embeddedFont>
      <p:font typeface="Noto Sans KR Black" panose="020B0A00000000000000" pitchFamily="34" charset="-127"/>
      <p:bold r:id="rId14"/>
    </p:embeddedFont>
    <p:embeddedFont>
      <p:font typeface="Noto Sans KR Light" panose="020B0300000000000000" pitchFamily="34" charset="-127"/>
      <p:regular r:id="rId15"/>
    </p:embeddedFont>
    <p:embeddedFont>
      <p:font typeface="Noto Sans KR Medium" panose="020B0600000000000000" pitchFamily="34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맑은 고딕" panose="020B0503020000020004" pitchFamily="50" charset="-127"/>
      <p:regular r:id="rId17"/>
      <p:bold r:id="rId18"/>
    </p:embeddedFont>
    <p:embeddedFont>
      <p:font typeface="Noto Sans" panose="020B0502040504020204" pitchFamily="3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974">
          <p15:clr>
            <a:srgbClr val="A4A3A4"/>
          </p15:clr>
        </p15:guide>
        <p15:guide id="2" orient="horz" pos="799">
          <p15:clr>
            <a:srgbClr val="A4A3A4"/>
          </p15:clr>
        </p15:guide>
        <p15:guide id="3" pos="5842">
          <p15:clr>
            <a:srgbClr val="A4A3A4"/>
          </p15:clr>
        </p15:guide>
        <p15:guide id="4" pos="172">
          <p15:clr>
            <a:srgbClr val="A4A3A4"/>
          </p15:clr>
        </p15:guide>
        <p15:guide id="5" pos="3120">
          <p15:clr>
            <a:srgbClr val="A4A3A4"/>
          </p15:clr>
        </p15:guide>
        <p15:guide id="6" orient="horz" pos="391">
          <p15:clr>
            <a:srgbClr val="A4A3A4"/>
          </p15:clr>
        </p15:guide>
        <p15:guide id="7" orient="horz" pos="2341">
          <p15:clr>
            <a:srgbClr val="A4A3A4"/>
          </p15:clr>
        </p15:guide>
        <p15:guide id="8" orient="horz" pos="1298">
          <p15:clr>
            <a:srgbClr val="A4A3A4"/>
          </p15:clr>
        </p15:guide>
        <p15:guide id="9" pos="398">
          <p15:clr>
            <a:srgbClr val="A4A3A4"/>
          </p15:clr>
        </p15:guide>
        <p15:guide id="10" pos="54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49">
          <p15:clr>
            <a:srgbClr val="A4A3A4"/>
          </p15:clr>
        </p15:guide>
        <p15:guide id="2" pos="2229">
          <p15:clr>
            <a:srgbClr val="A4A3A4"/>
          </p15:clr>
        </p15:guide>
      </p15:notes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7" roundtripDataSignature="AMtx7mh9I2s+v1fl33SpFOJk3IeNAulH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A00"/>
    <a:srgbClr val="DD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4A5A42-1678-4627-B45D-2FCF3E13CDDA}">
  <a:tblStyle styleId="{EC4A5A42-1678-4627-B45D-2FCF3E13CDDA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5F209C0E-6815-4281-8F9D-B0D87AB8B482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 b="off" i="off"/>
      <a:tcStyle>
        <a:tcBdr/>
        <a:fill>
          <a:solidFill>
            <a:srgbClr val="CFD7E7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FD7E7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064" autoAdjust="0"/>
  </p:normalViewPr>
  <p:slideViewPr>
    <p:cSldViewPr snapToGrid="0">
      <p:cViewPr>
        <p:scale>
          <a:sx n="82" d="100"/>
          <a:sy n="82" d="100"/>
        </p:scale>
        <p:origin x="1432" y="360"/>
      </p:cViewPr>
      <p:guideLst>
        <p:guide orient="horz" pos="3974"/>
        <p:guide orient="horz" pos="799"/>
        <p:guide pos="5842"/>
        <p:guide pos="172"/>
        <p:guide pos="3120"/>
        <p:guide orient="horz" pos="391"/>
        <p:guide orient="horz" pos="2341"/>
        <p:guide orient="horz" pos="1298"/>
        <p:guide pos="398"/>
        <p:guide pos="543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49"/>
        <p:guide pos="22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48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3066733" cy="468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 Medium" panose="020B0600000000000000" pitchFamily="34" charset="-127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lang="ko-KR" altLang="en-US"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08705" y="1"/>
            <a:ext cx="3066733" cy="468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 Medium" panose="020B0600000000000000" pitchFamily="34" charset="-127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lang="ko-KR" altLang="en-US"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60" cy="4213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dirty="0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93296"/>
            <a:ext cx="3066733" cy="468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Noto Sans KR Medium" panose="020B0600000000000000" pitchFamily="34" charset="-127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lang="ko-KR" altLang="en-US"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08705" y="8893296"/>
            <a:ext cx="3066733" cy="468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b" anchorCtr="0">
            <a:noAutofit/>
          </a:bodyPr>
          <a:lstStyle>
            <a:lvl1pPr>
              <a:defRPr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</a:lstStyle>
          <a:p>
            <a:pPr algn="r">
              <a:buSzPts val="1300"/>
            </a:pPr>
            <a:fld id="{00000000-1234-1234-1234-123412341234}" type="slidenum">
              <a:rPr lang="en-US" altLang="ko-KR" sz="1300" smtClean="0">
                <a:solidFill>
                  <a:schemeClr val="dk1"/>
                </a:solidFill>
                <a:cs typeface="Malgun Gothic"/>
                <a:sym typeface="Malgun Gothic"/>
              </a:rPr>
              <a:pPr algn="r">
                <a:buSzPts val="1300"/>
              </a:pPr>
              <a:t>‹#›</a:t>
            </a:fld>
            <a:endParaRPr lang="ko-KR" altLang="en-US" sz="1300" dirty="0">
              <a:solidFill>
                <a:schemeClr val="dk1"/>
              </a:solidFill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Noto Sans KR Medium" panose="020B0600000000000000" pitchFamily="34" charset="-127"/>
        <a:ea typeface="Noto Sans KR Medium" panose="020B0600000000000000" pitchFamily="34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4a14c3f6c8_0_3:notes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00" cy="4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873" name="Google Shape;873;g24a14c3f6c8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24a14c3f6c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0" name="Google Shape;920;g24a14c3f6c8_0_28:notes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00" cy="4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921" name="Google Shape;921;g24a14c3f6c8_0_28:notes"/>
          <p:cNvSpPr txBox="1">
            <a:spLocks noGrp="1"/>
          </p:cNvSpPr>
          <p:nvPr>
            <p:ph type="sldNum" idx="12"/>
          </p:nvPr>
        </p:nvSpPr>
        <p:spPr>
          <a:xfrm>
            <a:off x="4008705" y="8893296"/>
            <a:ext cx="30666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1</a:t>
            </a:fld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24a14c3f6c8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9" name="Google Shape;879;g24a14c3f6c8_0_87:notes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00" cy="4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디자인 </a:t>
            </a:r>
            <a:r>
              <a:rPr lang="ko-KR" altLang="en-US" dirty="0" err="1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띵킹의</a:t>
            </a: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첫번째 단계인 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‘</a:t>
            </a: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공감하기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’ </a:t>
            </a: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단계를 잘 </a:t>
            </a:r>
            <a:r>
              <a:rPr lang="ko-KR" altLang="en-US" dirty="0" err="1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밟아나가기</a:t>
            </a: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위해서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 </a:t>
            </a: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공감하기를 위한 접근 방법을 세워보았습니다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공감에 앞서서 관찰은 필수적인데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비장애인으로서 장애인의 입장에 진심으로 공감하기 위해서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</a:t>
            </a:r>
            <a:b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</a:b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주어진 시간적 제약 내에서 효율적인 의사결정을 내리기 위해서</a:t>
            </a: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altLang="ko-KR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우선 간접적 관찰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그 다음으로 직접적 관찰을 진행하고자 함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 </a:t>
            </a:r>
          </a:p>
        </p:txBody>
      </p:sp>
      <p:sp>
        <p:nvSpPr>
          <p:cNvPr id="880" name="Google Shape;880;g24a14c3f6c8_0_87:notes"/>
          <p:cNvSpPr txBox="1">
            <a:spLocks noGrp="1"/>
          </p:cNvSpPr>
          <p:nvPr>
            <p:ph type="sldNum" idx="12"/>
          </p:nvPr>
        </p:nvSpPr>
        <p:spPr>
          <a:xfrm>
            <a:off x="4008705" y="8893296"/>
            <a:ext cx="30666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2</a:t>
            </a:fld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24a14c3f6c8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9" name="Google Shape;879;g24a14c3f6c8_0_87:notes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00" cy="4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각 단계에서 뭘 할 건지 간단히 설명</a:t>
            </a: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880" name="Google Shape;880;g24a14c3f6c8_0_87:notes"/>
          <p:cNvSpPr txBox="1">
            <a:spLocks noGrp="1"/>
          </p:cNvSpPr>
          <p:nvPr>
            <p:ph type="sldNum" idx="12"/>
          </p:nvPr>
        </p:nvSpPr>
        <p:spPr>
          <a:xfrm>
            <a:off x="4008705" y="8893296"/>
            <a:ext cx="30666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5324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25b93a4c08d_7_0:notes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00" cy="4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934" name="Google Shape;934;g25b93a4c08d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25b93a4c08d_6_131:notes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00" cy="4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970" name="Google Shape;970;g25b93a4c08d_6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25b93a4c08d_6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82" name="Google Shape;1082;g25b93a4c08d_6_228:notes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00" cy="4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83" name="Google Shape;1083;g25b93a4c08d_6_228:notes"/>
          <p:cNvSpPr txBox="1">
            <a:spLocks noGrp="1"/>
          </p:cNvSpPr>
          <p:nvPr>
            <p:ph type="sldNum" idx="12"/>
          </p:nvPr>
        </p:nvSpPr>
        <p:spPr>
          <a:xfrm>
            <a:off x="4008705" y="8893296"/>
            <a:ext cx="3066600" cy="4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/>
              <a:t>6</a:t>
            </a:fld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25b93a4c08d_5_0:notes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00" cy="4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54" name="Google Shape;1054;g25b93a4c08d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25b93a4c08d_5_0:notes"/>
          <p:cNvSpPr txBox="1">
            <a:spLocks noGrp="1"/>
          </p:cNvSpPr>
          <p:nvPr>
            <p:ph type="body" idx="1"/>
          </p:nvPr>
        </p:nvSpPr>
        <p:spPr>
          <a:xfrm>
            <a:off x="707708" y="4447461"/>
            <a:ext cx="5661600" cy="4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325" tIns="48150" rIns="96325" bIns="481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54" name="Google Shape;1054;g25b93a4c08d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001713" y="701675"/>
            <a:ext cx="5073650" cy="3511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177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_중제목">
  <p:cSld name="내용_중제목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4"/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864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sz="1400" b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4">
  <p:cSld name="목차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3"/>
          <p:cNvSpPr/>
          <p:nvPr/>
        </p:nvSpPr>
        <p:spPr>
          <a:xfrm>
            <a:off x="4664968" y="3185628"/>
            <a:ext cx="4967982" cy="504108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57" name="Google Shape;57;p33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58" name="Google Shape;58;p33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Malgun Gothic"/>
              <a:buAutoNum type="arabicPeriod"/>
              <a:defRPr sz="2000" b="1">
                <a:solidFill>
                  <a:srgbClr val="BFBFB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5">
  <p:cSld name="목차_5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4"/>
          <p:cNvSpPr/>
          <p:nvPr/>
        </p:nvSpPr>
        <p:spPr>
          <a:xfrm>
            <a:off x="4664968" y="3716980"/>
            <a:ext cx="4967982" cy="504108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61" name="Google Shape;61;p34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62" name="Google Shape;62;p34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Malgun Gothic"/>
              <a:buAutoNum type="arabicPeriod"/>
              <a:defRPr sz="2000" b="1">
                <a:solidFill>
                  <a:srgbClr val="BFBFB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6">
  <p:cSld name="목차_6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5"/>
          <p:cNvSpPr/>
          <p:nvPr/>
        </p:nvSpPr>
        <p:spPr>
          <a:xfrm>
            <a:off x="4664968" y="4278756"/>
            <a:ext cx="4967982" cy="504108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65" name="Google Shape;65;p35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66" name="Google Shape;66;p35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Malgun Gothic"/>
              <a:buAutoNum type="arabicPeriod"/>
              <a:defRPr sz="2000" b="1">
                <a:solidFill>
                  <a:srgbClr val="BFBFB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7">
  <p:cSld name="목차_7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6"/>
          <p:cNvSpPr/>
          <p:nvPr/>
        </p:nvSpPr>
        <p:spPr>
          <a:xfrm>
            <a:off x="4664968" y="4797100"/>
            <a:ext cx="4967982" cy="504108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69" name="Google Shape;69;p36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70" name="Google Shape;70;p36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Malgun Gothic"/>
              <a:buAutoNum type="arabicPeriod"/>
              <a:defRPr sz="2000" b="1">
                <a:solidFill>
                  <a:srgbClr val="BFBFB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8">
  <p:cSld name="목차_8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/>
          <p:nvPr/>
        </p:nvSpPr>
        <p:spPr>
          <a:xfrm>
            <a:off x="4664968" y="5329732"/>
            <a:ext cx="4967982" cy="504108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73" name="Google Shape;73;p37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74" name="Google Shape;74;p37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Malgun Gothic"/>
              <a:buAutoNum type="arabicPeriod"/>
              <a:defRPr sz="2000" b="1">
                <a:solidFill>
                  <a:srgbClr val="BFBFB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9">
  <p:cSld name="목차_9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8"/>
          <p:cNvSpPr/>
          <p:nvPr/>
        </p:nvSpPr>
        <p:spPr>
          <a:xfrm>
            <a:off x="4664968" y="5862932"/>
            <a:ext cx="4967982" cy="504108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77" name="Google Shape;77;p38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78" name="Google Shape;78;p38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Malgun Gothic"/>
              <a:buAutoNum type="arabicPeriod"/>
              <a:defRPr sz="2000" b="1">
                <a:solidFill>
                  <a:srgbClr val="BFBFB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강조_GREEN">
  <p:cSld name="강조_GREE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9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강조_GREEN">
  <p:cSld name="1_강조_GREE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0"/>
          <p:cNvSpPr/>
          <p:nvPr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실습">
  <p:cSld name="실습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5"/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864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b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6" name="Google Shape;26;p25"/>
          <p:cNvSpPr/>
          <p:nvPr/>
        </p:nvSpPr>
        <p:spPr>
          <a:xfrm>
            <a:off x="273050" y="620688"/>
            <a:ext cx="9359900" cy="5832000"/>
          </a:xfrm>
          <a:prstGeom prst="round1Rect">
            <a:avLst>
              <a:gd name="adj" fmla="val 6427"/>
            </a:avLst>
          </a:prstGeom>
          <a:solidFill>
            <a:schemeClr val="lt1"/>
          </a:solidFill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dist="38100" dir="2700000" algn="tl" rotWithShape="0">
              <a:srgbClr val="FF7A00">
                <a:alpha val="6941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cxnSp>
        <p:nvCxnSpPr>
          <p:cNvPr id="27" name="Google Shape;27;p25"/>
          <p:cNvCxnSpPr/>
          <p:nvPr/>
        </p:nvCxnSpPr>
        <p:spPr>
          <a:xfrm>
            <a:off x="399000" y="1052736"/>
            <a:ext cx="9108000" cy="0"/>
          </a:xfrm>
          <a:prstGeom prst="straightConnector1">
            <a:avLst/>
          </a:prstGeom>
          <a:noFill/>
          <a:ln w="28575" cap="flat" cmpd="sng">
            <a:solidFill>
              <a:srgbClr val="FF7A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" name="Google Shape;28;p25"/>
          <p:cNvSpPr txBox="1">
            <a:spLocks noGrp="1"/>
          </p:cNvSpPr>
          <p:nvPr>
            <p:ph type="title"/>
          </p:nvPr>
        </p:nvSpPr>
        <p:spPr>
          <a:xfrm>
            <a:off x="399000" y="692696"/>
            <a:ext cx="9108000" cy="36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algun Gothic"/>
              <a:buNone/>
              <a:defRPr sz="1600" b="1">
                <a:solidFill>
                  <a:srgbClr val="5959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_BAR_중제목">
  <p:cSld name="내용_BAR_중제목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>
            <a:spLocks noGrp="1"/>
          </p:cNvSpPr>
          <p:nvPr>
            <p:ph type="title"/>
          </p:nvPr>
        </p:nvSpPr>
        <p:spPr>
          <a:xfrm>
            <a:off x="344488" y="621234"/>
            <a:ext cx="9288462" cy="36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  <a:defRPr sz="1600" b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26"/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864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b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32" name="Google Shape;32;p26"/>
          <p:cNvSpPr/>
          <p:nvPr/>
        </p:nvSpPr>
        <p:spPr>
          <a:xfrm>
            <a:off x="271463" y="620688"/>
            <a:ext cx="72008" cy="360000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_LL_중제목">
  <p:cSld name="내용_LL_중제목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>
            <a:spLocks noGrp="1"/>
          </p:cNvSpPr>
          <p:nvPr>
            <p:ph type="title"/>
          </p:nvPr>
        </p:nvSpPr>
        <p:spPr>
          <a:xfrm>
            <a:off x="273050" y="548680"/>
            <a:ext cx="935990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  <a:defRPr sz="1600" b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5" name="Google Shape;35;p27"/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864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b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내용_BAR_중제목_실전연습">
  <p:cSld name="1_내용_BAR_중제목_실전연습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8"/>
          <p:cNvSpPr/>
          <p:nvPr/>
        </p:nvSpPr>
        <p:spPr>
          <a:xfrm>
            <a:off x="0" y="764158"/>
            <a:ext cx="9906000" cy="360000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38" name="Google Shape;38;p28"/>
          <p:cNvSpPr txBox="1">
            <a:spLocks noGrp="1"/>
          </p:cNvSpPr>
          <p:nvPr>
            <p:ph type="title"/>
          </p:nvPr>
        </p:nvSpPr>
        <p:spPr>
          <a:xfrm>
            <a:off x="201042" y="764704"/>
            <a:ext cx="9288462" cy="36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  <a:defRPr sz="1600" b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28"/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864" cy="2880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Char char="▪"/>
              <a:defRPr b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✔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전체">
  <p:cSld name="목차_전체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42" name="Google Shape;42;p29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Malgun Gothic"/>
              <a:buAutoNum type="arabicPeriod"/>
              <a:defRPr sz="2000" b="1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1">
  <p:cSld name="목차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0"/>
          <p:cNvSpPr/>
          <p:nvPr/>
        </p:nvSpPr>
        <p:spPr>
          <a:xfrm>
            <a:off x="4664968" y="1611384"/>
            <a:ext cx="4967982" cy="504108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45" name="Google Shape;45;p30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46" name="Google Shape;46;p30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Malgun Gothic"/>
              <a:buAutoNum type="arabicPeriod"/>
              <a:defRPr sz="2000" b="1">
                <a:solidFill>
                  <a:srgbClr val="BFBFB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2">
  <p:cSld name="목차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1"/>
          <p:cNvSpPr/>
          <p:nvPr/>
        </p:nvSpPr>
        <p:spPr>
          <a:xfrm>
            <a:off x="4664968" y="2119156"/>
            <a:ext cx="4967982" cy="504108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49" name="Google Shape;49;p31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Malgun Gothic"/>
              <a:buAutoNum type="arabicPeriod"/>
              <a:defRPr sz="2000" b="1">
                <a:solidFill>
                  <a:srgbClr val="BFBFB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_3">
  <p:cSld name="목차_3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2"/>
          <p:cNvSpPr/>
          <p:nvPr/>
        </p:nvSpPr>
        <p:spPr>
          <a:xfrm>
            <a:off x="4664968" y="2650508"/>
            <a:ext cx="4967982" cy="504108"/>
          </a:xfrm>
          <a:prstGeom prst="rect">
            <a:avLst/>
          </a:prstGeom>
          <a:solidFill>
            <a:srgbClr val="FF7A00"/>
          </a:solidFill>
          <a:ln>
            <a:noFill/>
          </a:ln>
        </p:spPr>
        <p:txBody>
          <a:bodyPr spcFirstLastPara="1" wrap="square" lIns="0" tIns="0" rIns="0" bIns="18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53" name="Google Shape;53;p32"/>
          <p:cNvSpPr txBox="1"/>
          <p:nvPr/>
        </p:nvSpPr>
        <p:spPr>
          <a:xfrm>
            <a:off x="272480" y="240903"/>
            <a:ext cx="45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3F3F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목차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cs typeface="Arial"/>
              <a:sym typeface="Arial"/>
            </a:endParaRPr>
          </a:p>
        </p:txBody>
      </p:sp>
      <p:sp>
        <p:nvSpPr>
          <p:cNvPr id="54" name="Google Shape;54;p32"/>
          <p:cNvSpPr txBox="1">
            <a:spLocks noGrp="1"/>
          </p:cNvSpPr>
          <p:nvPr>
            <p:ph type="body" idx="1"/>
          </p:nvPr>
        </p:nvSpPr>
        <p:spPr>
          <a:xfrm>
            <a:off x="4880992" y="1556791"/>
            <a:ext cx="4768080" cy="4967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000"/>
              <a:buFont typeface="Malgun Gothic"/>
              <a:buAutoNum type="arabicPeriod"/>
              <a:defRPr sz="2000" b="1">
                <a:solidFill>
                  <a:srgbClr val="BFBFB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AutoNum type="arabicPeriod"/>
              <a:defRPr sz="20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3"/>
          <p:cNvSpPr txBox="1"/>
          <p:nvPr/>
        </p:nvSpPr>
        <p:spPr>
          <a:xfrm>
            <a:off x="7257256" y="6556121"/>
            <a:ext cx="2376264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ko-KR" sz="1000" b="0" i="0" u="none" strike="noStrike" cap="none">
                <a:solidFill>
                  <a:srgbClr val="5959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‹#›</a:t>
            </a:fld>
            <a:endParaRPr sz="1000" b="0" i="0" u="none" strike="noStrike" cap="none" dirty="0">
              <a:solidFill>
                <a:srgbClr val="595959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6" name="Google Shape;16;p23"/>
          <p:cNvSpPr txBox="1"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Char char="✔"/>
              <a:defRPr sz="1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95275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sz="105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95275" algn="l" rtl="0">
              <a:lnSpc>
                <a:spcPct val="10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sz="105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dirty="0"/>
          </a:p>
        </p:txBody>
      </p:sp>
      <p:sp>
        <p:nvSpPr>
          <p:cNvPr id="17" name="Google Shape;17;p23"/>
          <p:cNvSpPr txBox="1">
            <a:spLocks noGrp="1"/>
          </p:cNvSpPr>
          <p:nvPr>
            <p:ph type="title"/>
          </p:nvPr>
        </p:nvSpPr>
        <p:spPr>
          <a:xfrm>
            <a:off x="273000" y="548680"/>
            <a:ext cx="9360000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lgun Gothic"/>
              <a:buNone/>
              <a:defRPr sz="16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8" name="Google Shape;18;p23"/>
          <p:cNvSpPr/>
          <p:nvPr/>
        </p:nvSpPr>
        <p:spPr>
          <a:xfrm>
            <a:off x="0" y="0"/>
            <a:ext cx="4376936" cy="151200"/>
          </a:xfrm>
          <a:custGeom>
            <a:avLst/>
            <a:gdLst/>
            <a:ahLst/>
            <a:cxnLst/>
            <a:rect l="l" t="t" r="r" b="b"/>
            <a:pathLst>
              <a:path w="4376936" h="151200" extrusionOk="0">
                <a:moveTo>
                  <a:pt x="0" y="0"/>
                </a:moveTo>
                <a:lnTo>
                  <a:pt x="4376936" y="0"/>
                </a:lnTo>
                <a:lnTo>
                  <a:pt x="4301336" y="151200"/>
                </a:lnTo>
                <a:lnTo>
                  <a:pt x="0" y="151200"/>
                </a:lnTo>
                <a:close/>
              </a:path>
            </a:pathLst>
          </a:custGeom>
          <a:solidFill>
            <a:srgbClr val="DD092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pic>
        <p:nvPicPr>
          <p:cNvPr id="19" name="Google Shape;19;p23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9232050" y="188913"/>
            <a:ext cx="401470" cy="28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3"/>
          <p:cNvSpPr/>
          <p:nvPr/>
        </p:nvSpPr>
        <p:spPr>
          <a:xfrm>
            <a:off x="288032" y="6556121"/>
            <a:ext cx="49530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sz="1000" b="0" i="0" u="none" strike="noStrike" cap="none" dirty="0">
                <a:solidFill>
                  <a:srgbClr val="595959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창의적 문제해결</a:t>
            </a:r>
            <a:endParaRPr sz="500" b="0" i="0" u="none" strike="noStrike" cap="none" dirty="0">
              <a:solidFill>
                <a:srgbClr val="595959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cxnSp>
        <p:nvCxnSpPr>
          <p:cNvPr id="21" name="Google Shape;21;p23"/>
          <p:cNvCxnSpPr/>
          <p:nvPr/>
        </p:nvCxnSpPr>
        <p:spPr>
          <a:xfrm>
            <a:off x="272480" y="548680"/>
            <a:ext cx="9360000" cy="0"/>
          </a:xfrm>
          <a:prstGeom prst="straightConnector1">
            <a:avLst/>
          </a:prstGeom>
          <a:noFill/>
          <a:ln w="12700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Noto Sans KR Medium" panose="020B0600000000000000" pitchFamily="34" charset="-127"/>
          <a:ea typeface="Noto Sans KR Medium" panose="020B0600000000000000" pitchFamily="34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Noto Sans KR Medium" panose="020B0600000000000000" pitchFamily="34" charset="-127"/>
          <a:ea typeface="Noto Sans KR Medium" panose="020B0600000000000000" pitchFamily="34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65">
          <p15:clr>
            <a:srgbClr val="F26B43"/>
          </p15:clr>
        </p15:guide>
        <p15:guide id="2" pos="172">
          <p15:clr>
            <a:srgbClr val="F26B43"/>
          </p15:clr>
        </p15:guide>
        <p15:guide id="3" pos="6068">
          <p15:clr>
            <a:srgbClr val="F26B43"/>
          </p15:clr>
        </p15:guide>
        <p15:guide id="4" orient="horz" pos="799">
          <p15:clr>
            <a:srgbClr val="F26B43"/>
          </p15:clr>
        </p15:guide>
        <p15:guide id="5" orient="horz" pos="34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blenews.co.kr/news/articleView.html?idxno=95227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24a14c3f6c8_0_3"/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</a:pPr>
            <a:r>
              <a:rPr lang="ko-KR" dirty="0"/>
              <a:t>일차 구분</a:t>
            </a:r>
            <a:endParaRPr dirty="0"/>
          </a:p>
        </p:txBody>
      </p:sp>
      <p:sp>
        <p:nvSpPr>
          <p:cNvPr id="876" name="Google Shape;876;g24a14c3f6c8_0_3"/>
          <p:cNvSpPr/>
          <p:nvPr/>
        </p:nvSpPr>
        <p:spPr>
          <a:xfrm>
            <a:off x="2072680" y="2852936"/>
            <a:ext cx="5760600" cy="2016300"/>
          </a:xfrm>
          <a:prstGeom prst="rect">
            <a:avLst/>
          </a:prstGeom>
          <a:solidFill>
            <a:srgbClr val="FF7A00"/>
          </a:solidFill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ko-KR" sz="3600" b="0" i="0" u="none" strike="noStrike" cap="none" dirty="0">
                <a:solidFill>
                  <a:schemeClr val="lt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Project</a:t>
            </a:r>
            <a:r>
              <a:rPr lang="en-US" altLang="ko-KR" sz="3600" b="0" i="0" u="none" strike="noStrike" cap="none" dirty="0">
                <a:solidFill>
                  <a:schemeClr val="lt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 </a:t>
            </a:r>
            <a:r>
              <a:rPr lang="ko-KR" altLang="en-US" sz="3600" dirty="0">
                <a:solidFill>
                  <a:schemeClr val="lt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중간 코칭</a:t>
            </a:r>
            <a:br>
              <a:rPr lang="en-US" altLang="ko-KR" sz="3600" dirty="0">
                <a:solidFill>
                  <a:schemeClr val="lt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</a:br>
            <a:r>
              <a:rPr lang="en-US" altLang="ko-KR" sz="3600" dirty="0">
                <a:solidFill>
                  <a:schemeClr val="lt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(07/25)</a:t>
            </a:r>
            <a:endParaRPr sz="1100" b="0" i="0" u="none" strike="noStrike" cap="none" dirty="0">
              <a:solidFill>
                <a:srgbClr val="000000"/>
              </a:solidFill>
              <a:latin typeface="Noto Sans" panose="020B0502040204020203" pitchFamily="34" charset="0"/>
              <a:ea typeface="Noto Sans" panose="020B0502040204020203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24a14c3f6c8_0_28"/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rPr lang="ko-KR" dirty="0"/>
              <a:t>Project 1</a:t>
            </a:r>
            <a:endParaRPr dirty="0"/>
          </a:p>
        </p:txBody>
      </p:sp>
      <p:sp>
        <p:nvSpPr>
          <p:cNvPr id="924" name="Google Shape;924;g24a14c3f6c8_0_28"/>
          <p:cNvSpPr txBox="1">
            <a:spLocks noGrp="1"/>
          </p:cNvSpPr>
          <p:nvPr>
            <p:ph type="title"/>
          </p:nvPr>
        </p:nvSpPr>
        <p:spPr>
          <a:xfrm>
            <a:off x="399000" y="692696"/>
            <a:ext cx="910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algun Gothic"/>
              <a:buNone/>
            </a:pP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프로젝트 주제 선정하기</a:t>
            </a:r>
            <a:endParaRPr b="0" dirty="0">
              <a:solidFill>
                <a:srgbClr val="DD092F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25" name="Google Shape;925;g24a14c3f6c8_0_28"/>
          <p:cNvSpPr/>
          <p:nvPr/>
        </p:nvSpPr>
        <p:spPr>
          <a:xfrm>
            <a:off x="631825" y="2259062"/>
            <a:ext cx="8642400" cy="11220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altLang="en-US" sz="19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장애인이 불편하고 위험하게 버스를 탑승해야 하는 상황</a:t>
            </a:r>
          </a:p>
        </p:txBody>
      </p:sp>
      <p:sp>
        <p:nvSpPr>
          <p:cNvPr id="926" name="Google Shape;926;g24a14c3f6c8_0_28"/>
          <p:cNvSpPr/>
          <p:nvPr/>
        </p:nvSpPr>
        <p:spPr>
          <a:xfrm>
            <a:off x="631824" y="1899054"/>
            <a:ext cx="8642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우리가 해결하고자 하는 바는……</a:t>
            </a:r>
            <a:endParaRPr sz="140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27" name="Google Shape;927;g24a14c3f6c8_0_28"/>
          <p:cNvSpPr/>
          <p:nvPr/>
        </p:nvSpPr>
        <p:spPr>
          <a:xfrm>
            <a:off x="631825" y="4055362"/>
            <a:ext cx="8642400" cy="102990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9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시각장애인의 안전한 </a:t>
            </a:r>
            <a:r>
              <a:rPr lang="ko-KR" sz="19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이동권</a:t>
            </a:r>
            <a:r>
              <a:rPr lang="ko-KR" sz="19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 확보</a:t>
            </a:r>
            <a:endParaRPr sz="19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28" name="Google Shape;928;g24a14c3f6c8_0_28"/>
          <p:cNvSpPr/>
          <p:nvPr/>
        </p:nvSpPr>
        <p:spPr>
          <a:xfrm>
            <a:off x="640533" y="3754888"/>
            <a:ext cx="8642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이를 해결하여</a:t>
            </a:r>
            <a:endParaRPr sz="1400" i="0" u="none" strike="noStrike" cap="none" dirty="0">
              <a:solidFill>
                <a:srgbClr val="000000"/>
              </a:solidFill>
              <a:latin typeface="Noto Sans" panose="020B0502040504020204" pitchFamily="34" charset="0"/>
              <a:ea typeface="Noto Sans" panose="020B0502040504020204" pitchFamily="34" charset="0"/>
              <a:sym typeface="Arial"/>
            </a:endParaRPr>
          </a:p>
        </p:txBody>
      </p:sp>
      <p:sp>
        <p:nvSpPr>
          <p:cNvPr id="929" name="Google Shape;929;g24a14c3f6c8_0_28"/>
          <p:cNvSpPr/>
          <p:nvPr/>
        </p:nvSpPr>
        <p:spPr>
          <a:xfrm>
            <a:off x="631824" y="3381103"/>
            <a:ext cx="8642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……이며,</a:t>
            </a:r>
            <a:endParaRPr sz="140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30" name="Google Shape;930;g24a14c3f6c8_0_28"/>
          <p:cNvSpPr/>
          <p:nvPr/>
        </p:nvSpPr>
        <p:spPr>
          <a:xfrm>
            <a:off x="640533" y="5158423"/>
            <a:ext cx="86424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……</a:t>
            </a:r>
            <a:r>
              <a:rPr lang="ko-KR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를</a:t>
            </a:r>
            <a:r>
              <a:rPr lang="ko-KR" sz="14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 이루고자 합니다. </a:t>
            </a:r>
            <a:endParaRPr sz="140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925;g24a14c3f6c8_0_28">
            <a:extLst>
              <a:ext uri="{FF2B5EF4-FFF2-40B4-BE49-F238E27FC236}">
                <a16:creationId xmlns:a16="http://schemas.microsoft.com/office/drawing/2014/main" id="{D94B9C6E-BD1B-D11A-C0FE-7E93E253FCDF}"/>
              </a:ext>
            </a:extLst>
          </p:cNvPr>
          <p:cNvSpPr/>
          <p:nvPr/>
        </p:nvSpPr>
        <p:spPr>
          <a:xfrm>
            <a:off x="1490994" y="3821765"/>
            <a:ext cx="1608148" cy="9444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chemeClr val="dk1"/>
              </a:buClr>
              <a:buSzPts val="1400"/>
            </a:pPr>
            <a:r>
              <a:rPr lang="ko-KR" altLang="en-US" sz="190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관찰</a:t>
            </a:r>
            <a:endParaRPr lang="ko-KR" altLang="en-US" sz="19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882" name="Google Shape;882;g24a14c3f6c8_0_87"/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rPr lang="ko-KR" dirty="0"/>
              <a:t>Project 1</a:t>
            </a:r>
            <a:endParaRPr dirty="0"/>
          </a:p>
        </p:txBody>
      </p:sp>
      <p:sp>
        <p:nvSpPr>
          <p:cNvPr id="883" name="Google Shape;883;g24a14c3f6c8_0_87"/>
          <p:cNvSpPr txBox="1">
            <a:spLocks noGrp="1"/>
          </p:cNvSpPr>
          <p:nvPr>
            <p:ph type="title"/>
          </p:nvPr>
        </p:nvSpPr>
        <p:spPr>
          <a:xfrm>
            <a:off x="399000" y="692696"/>
            <a:ext cx="910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algun Gothic"/>
              <a:buNone/>
            </a:pP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공감하기를 위한</a:t>
            </a:r>
            <a:r>
              <a:rPr lang="ko-KR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접근</a:t>
            </a:r>
            <a:endParaRPr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9A88E6-B141-8A38-94DE-A5A9802EE0A1}"/>
              </a:ext>
            </a:extLst>
          </p:cNvPr>
          <p:cNvSpPr txBox="1"/>
          <p:nvPr/>
        </p:nvSpPr>
        <p:spPr>
          <a:xfrm>
            <a:off x="567664" y="1196744"/>
            <a:ext cx="5360593" cy="7441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비장애인으로서 장애인의 입장에 진심으로 공감하기 위해서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주어진 시간적 제약 내에서 효율적인 의사결정을 위해서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9" name="Google Shape;925;g24a14c3f6c8_0_28">
            <a:extLst>
              <a:ext uri="{FF2B5EF4-FFF2-40B4-BE49-F238E27FC236}">
                <a16:creationId xmlns:a16="http://schemas.microsoft.com/office/drawing/2014/main" id="{C4E87887-63D5-1822-C90C-F61B3B470543}"/>
              </a:ext>
            </a:extLst>
          </p:cNvPr>
          <p:cNvSpPr/>
          <p:nvPr/>
        </p:nvSpPr>
        <p:spPr>
          <a:xfrm>
            <a:off x="3852683" y="2877358"/>
            <a:ext cx="1608148" cy="9444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chemeClr val="dk1"/>
              </a:buClr>
              <a:buSzPts val="1400"/>
            </a:pPr>
            <a:r>
              <a:rPr lang="ko-KR" altLang="en-US" sz="19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간접적 관찰</a:t>
            </a:r>
          </a:p>
        </p:txBody>
      </p:sp>
      <p:sp>
        <p:nvSpPr>
          <p:cNvPr id="11" name="Google Shape;925;g24a14c3f6c8_0_28">
            <a:extLst>
              <a:ext uri="{FF2B5EF4-FFF2-40B4-BE49-F238E27FC236}">
                <a16:creationId xmlns:a16="http://schemas.microsoft.com/office/drawing/2014/main" id="{CB49DF59-2D21-997B-2D24-6144C300C2F5}"/>
              </a:ext>
            </a:extLst>
          </p:cNvPr>
          <p:cNvSpPr/>
          <p:nvPr/>
        </p:nvSpPr>
        <p:spPr>
          <a:xfrm>
            <a:off x="3852683" y="4766172"/>
            <a:ext cx="1608148" cy="9444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chemeClr val="dk1"/>
              </a:buClr>
              <a:buSzPts val="1400"/>
            </a:pPr>
            <a:r>
              <a:rPr lang="ko-KR" altLang="en-US" sz="19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직접적 관찰</a:t>
            </a:r>
          </a:p>
        </p:txBody>
      </p:sp>
      <p:graphicFrame>
        <p:nvGraphicFramePr>
          <p:cNvPr id="13" name="표 13">
            <a:extLst>
              <a:ext uri="{FF2B5EF4-FFF2-40B4-BE49-F238E27FC236}">
                <a16:creationId xmlns:a16="http://schemas.microsoft.com/office/drawing/2014/main" id="{C66031BF-09A9-4A5B-AD6B-CEC08451F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124291"/>
              </p:ext>
            </p:extLst>
          </p:nvPr>
        </p:nvGraphicFramePr>
        <p:xfrm>
          <a:off x="3099141" y="3278094"/>
          <a:ext cx="753542" cy="2049100"/>
        </p:xfrm>
        <a:graphic>
          <a:graphicData uri="http://schemas.openxmlformats.org/drawingml/2006/table">
            <a:tbl>
              <a:tblPr firstRow="1" bandRow="1">
                <a:tableStyleId>{EC4A5A42-1678-4627-B45D-2FCF3E13CDDA}</a:tableStyleId>
              </a:tblPr>
              <a:tblGrid>
                <a:gridCol w="376771">
                  <a:extLst>
                    <a:ext uri="{9D8B030D-6E8A-4147-A177-3AD203B41FA5}">
                      <a16:colId xmlns:a16="http://schemas.microsoft.com/office/drawing/2014/main" val="1731025420"/>
                    </a:ext>
                  </a:extLst>
                </a:gridCol>
                <a:gridCol w="376771">
                  <a:extLst>
                    <a:ext uri="{9D8B030D-6E8A-4147-A177-3AD203B41FA5}">
                      <a16:colId xmlns:a16="http://schemas.microsoft.com/office/drawing/2014/main" val="1566971434"/>
                    </a:ext>
                  </a:extLst>
                </a:gridCol>
              </a:tblGrid>
              <a:tr h="5122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4184796"/>
                  </a:ext>
                </a:extLst>
              </a:tr>
              <a:tr h="5122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74368424"/>
                  </a:ext>
                </a:extLst>
              </a:tr>
              <a:tr h="5122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72715006"/>
                  </a:ext>
                </a:extLst>
              </a:tr>
              <a:tr h="512275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921947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D7228C04-F664-A967-A31F-4E41868AC0DF}"/>
              </a:ext>
            </a:extLst>
          </p:cNvPr>
          <p:cNvSpPr txBox="1"/>
          <p:nvPr/>
        </p:nvSpPr>
        <p:spPr>
          <a:xfrm>
            <a:off x="1384461" y="2517017"/>
            <a:ext cx="19294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dk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[ Logic Tree ]</a:t>
            </a:r>
            <a:endParaRPr lang="ko-KR" altLang="en-US" sz="200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0CDFD1A-7C9F-7477-A69D-4E8146587101}"/>
              </a:ext>
            </a:extLst>
          </p:cNvPr>
          <p:cNvSpPr txBox="1"/>
          <p:nvPr/>
        </p:nvSpPr>
        <p:spPr>
          <a:xfrm>
            <a:off x="5460831" y="3180284"/>
            <a:ext cx="37607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……… </a:t>
            </a:r>
            <a:r>
              <a:rPr lang="ko-KR" altLang="en-US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매체 및 자료를 통한 확인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6AE47A-13C9-4A08-CEAD-5C63DAD2AFE7}"/>
              </a:ext>
            </a:extLst>
          </p:cNvPr>
          <p:cNvSpPr txBox="1"/>
          <p:nvPr/>
        </p:nvSpPr>
        <p:spPr>
          <a:xfrm>
            <a:off x="5460831" y="5069098"/>
            <a:ext cx="37607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……… </a:t>
            </a:r>
            <a:r>
              <a:rPr lang="ko-KR" altLang="en-US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당사자와의 접촉을 통한 확인</a:t>
            </a:r>
            <a:endParaRPr lang="ko-KR" alt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24a14c3f6c8_0_87"/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rPr lang="ko-KR" dirty="0"/>
              <a:t>Project 1</a:t>
            </a:r>
            <a:endParaRPr dirty="0"/>
          </a:p>
        </p:txBody>
      </p:sp>
      <p:sp>
        <p:nvSpPr>
          <p:cNvPr id="883" name="Google Shape;883;g24a14c3f6c8_0_87"/>
          <p:cNvSpPr txBox="1">
            <a:spLocks noGrp="1"/>
          </p:cNvSpPr>
          <p:nvPr>
            <p:ph type="title"/>
          </p:nvPr>
        </p:nvSpPr>
        <p:spPr>
          <a:xfrm>
            <a:off x="399000" y="692696"/>
            <a:ext cx="910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algun Gothic"/>
              <a:buNone/>
            </a:pP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공감하기를 위한</a:t>
            </a:r>
            <a:r>
              <a:rPr lang="ko-KR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접근</a:t>
            </a:r>
            <a:endParaRPr dirty="0"/>
          </a:p>
        </p:txBody>
      </p:sp>
      <p:sp>
        <p:nvSpPr>
          <p:cNvPr id="884" name="Google Shape;884;g24a14c3f6c8_0_87"/>
          <p:cNvSpPr txBox="1"/>
          <p:nvPr/>
        </p:nvSpPr>
        <p:spPr>
          <a:xfrm>
            <a:off x="2454114" y="2665464"/>
            <a:ext cx="6864044" cy="323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45700" anchor="t" anchorCtr="0">
            <a:noAutofit/>
          </a:bodyPr>
          <a:lstStyle/>
          <a:p>
            <a:pPr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altLang="ko-KR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매체와 자료를 통한 불편함 조사</a:t>
            </a:r>
            <a:br>
              <a:rPr lang="en-US" altLang="ko-KR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</a:b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(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통계 자료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,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간담회 자료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,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장애인이 운영하는 유튜브 영상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, </a:t>
            </a:r>
            <a:r>
              <a:rPr lang="ko-KR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관련 사업 사례</a:t>
            </a:r>
            <a:r>
              <a:rPr lang="en-US" altLang="ko-KR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)</a:t>
            </a:r>
          </a:p>
          <a:p>
            <a:pPr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altLang="ko-KR" sz="20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altLang="ko-KR" sz="20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altLang="ko-KR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Wingdings" panose="05000000000000000000" pitchFamily="2" charset="2"/>
              </a:rPr>
              <a:t> </a:t>
            </a:r>
            <a:r>
              <a:rPr lang="ko-KR" altLang="en-US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핵심적인 문제 선택</a:t>
            </a:r>
            <a:endParaRPr lang="en-US" altLang="ko-KR" sz="20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altLang="ko-KR" sz="20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>
              <a:lnSpc>
                <a:spcPct val="115000"/>
              </a:lnSpc>
              <a:buClr>
                <a:srgbClr val="000000"/>
              </a:buClr>
              <a:buSzPts val="1200"/>
            </a:pPr>
            <a:endParaRPr lang="en-US" altLang="ko-KR" sz="20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>
              <a:lnSpc>
                <a:spcPct val="115000"/>
              </a:lnSpc>
              <a:buClr>
                <a:srgbClr val="000000"/>
              </a:buClr>
              <a:buSzPts val="1200"/>
            </a:pPr>
            <a:r>
              <a:rPr lang="en-US" altLang="ko-KR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Wingdings" panose="05000000000000000000" pitchFamily="2" charset="2"/>
              </a:rPr>
              <a:t></a:t>
            </a:r>
            <a:r>
              <a:rPr lang="ko-KR" altLang="en-US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 실제 문제의 당사자에게 </a:t>
            </a:r>
            <a:r>
              <a:rPr lang="ko-KR" altLang="en-US" sz="20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컨택하여</a:t>
            </a:r>
            <a:br>
              <a:rPr lang="en-US" altLang="ko-KR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</a:br>
            <a:r>
              <a:rPr lang="ko-KR" altLang="en-US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구체적</a:t>
            </a:r>
            <a:r>
              <a:rPr lang="en-US" altLang="ko-KR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, </a:t>
            </a:r>
            <a:r>
              <a:rPr lang="ko-KR" altLang="en-US" sz="20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세부적인 불편사항 및 필요성 확인</a:t>
            </a:r>
            <a:endParaRPr sz="20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9A88E6-B141-8A38-94DE-A5A9802EE0A1}"/>
              </a:ext>
            </a:extLst>
          </p:cNvPr>
          <p:cNvSpPr txBox="1"/>
          <p:nvPr/>
        </p:nvSpPr>
        <p:spPr>
          <a:xfrm>
            <a:off x="567664" y="1196744"/>
            <a:ext cx="5360593" cy="7441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비장애인으로서 장애인의 입장에 진심으로 공감하기 위해서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>
              <a:lnSpc>
                <a:spcPct val="150000"/>
              </a:lnSpc>
            </a:pPr>
            <a:r>
              <a: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주어진 시간적 제약 내에서 효율적인 의사결정을 위해서</a:t>
            </a:r>
            <a:endParaRPr lang="en-US" altLang="ko-KR" sz="1500" dirty="0">
              <a:solidFill>
                <a:schemeClr val="tx1">
                  <a:lumMod val="75000"/>
                  <a:lumOff val="25000"/>
                </a:schemeClr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2" name="Google Shape;925;g24a14c3f6c8_0_28">
            <a:extLst>
              <a:ext uri="{FF2B5EF4-FFF2-40B4-BE49-F238E27FC236}">
                <a16:creationId xmlns:a16="http://schemas.microsoft.com/office/drawing/2014/main" id="{EE8EB702-D09C-C80A-CF38-0978687AD834}"/>
              </a:ext>
            </a:extLst>
          </p:cNvPr>
          <p:cNvSpPr/>
          <p:nvPr/>
        </p:nvSpPr>
        <p:spPr>
          <a:xfrm>
            <a:off x="587842" y="2601197"/>
            <a:ext cx="1608148" cy="9444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chemeClr val="dk1"/>
              </a:buClr>
              <a:buSzPts val="1400"/>
            </a:pPr>
            <a:r>
              <a:rPr lang="ko-KR" altLang="en-US" sz="19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간접적 관찰</a:t>
            </a:r>
          </a:p>
        </p:txBody>
      </p:sp>
      <p:sp>
        <p:nvSpPr>
          <p:cNvPr id="3" name="Google Shape;925;g24a14c3f6c8_0_28">
            <a:extLst>
              <a:ext uri="{FF2B5EF4-FFF2-40B4-BE49-F238E27FC236}">
                <a16:creationId xmlns:a16="http://schemas.microsoft.com/office/drawing/2014/main" id="{BDC14074-0EED-3534-44C4-C0CF552EDC3C}"/>
              </a:ext>
            </a:extLst>
          </p:cNvPr>
          <p:cNvSpPr/>
          <p:nvPr/>
        </p:nvSpPr>
        <p:spPr>
          <a:xfrm>
            <a:off x="587842" y="4956887"/>
            <a:ext cx="1608148" cy="94440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Clr>
                <a:schemeClr val="dk1"/>
              </a:buClr>
              <a:buSzPts val="1400"/>
            </a:pPr>
            <a:r>
              <a:rPr lang="ko-KR" altLang="en-US" sz="19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직접적 관찰</a:t>
            </a:r>
          </a:p>
        </p:txBody>
      </p:sp>
    </p:spTree>
    <p:extLst>
      <p:ext uri="{BB962C8B-B14F-4D97-AF65-F5344CB8AC3E}">
        <p14:creationId xmlns:p14="http://schemas.microsoft.com/office/powerpoint/2010/main" val="1028264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25b93a4c08d_7_0"/>
          <p:cNvSpPr txBox="1">
            <a:spLocks noGrp="1"/>
          </p:cNvSpPr>
          <p:nvPr>
            <p:ph type="title"/>
          </p:nvPr>
        </p:nvSpPr>
        <p:spPr>
          <a:xfrm>
            <a:off x="399000" y="692696"/>
            <a:ext cx="9108000" cy="3600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algun Gothic"/>
              <a:buNone/>
            </a:pP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공감지도 제작</a:t>
            </a:r>
            <a:endParaRPr b="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cxnSp>
        <p:nvCxnSpPr>
          <p:cNvPr id="939" name="Google Shape;939;g25b93a4c08d_7_0"/>
          <p:cNvCxnSpPr/>
          <p:nvPr/>
        </p:nvCxnSpPr>
        <p:spPr>
          <a:xfrm>
            <a:off x="1611218" y="1572484"/>
            <a:ext cx="5760000" cy="43332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0" name="Google Shape;940;g25b93a4c08d_7_0"/>
          <p:cNvCxnSpPr/>
          <p:nvPr/>
        </p:nvCxnSpPr>
        <p:spPr>
          <a:xfrm rot="10800000" flipH="1">
            <a:off x="1611218" y="1582113"/>
            <a:ext cx="5760000" cy="43161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1" name="Google Shape;941;g25b93a4c08d_7_0"/>
          <p:cNvCxnSpPr>
            <a:cxnSpLocks/>
          </p:cNvCxnSpPr>
          <p:nvPr/>
        </p:nvCxnSpPr>
        <p:spPr>
          <a:xfrm>
            <a:off x="3807088" y="3766224"/>
            <a:ext cx="5479015" cy="10812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3" name="Google Shape;943;g25b93a4c08d_7_0"/>
          <p:cNvSpPr/>
          <p:nvPr/>
        </p:nvSpPr>
        <p:spPr>
          <a:xfrm>
            <a:off x="405318" y="1183657"/>
            <a:ext cx="2160900" cy="110224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1080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br>
              <a:rPr lang="en-US" altLang="ko-KR" dirty="0">
                <a:latin typeface="Noto Sans" panose="020B0502040504020204" pitchFamily="34" charset="0"/>
                <a:ea typeface="Noto Sans" panose="020B0502040504020204" pitchFamily="34" charset="0"/>
                <a:cs typeface="Malgun Gothic"/>
              </a:rPr>
            </a:br>
            <a:r>
              <a:rPr lang="ko-KR" sz="12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일상생활을 위해</a:t>
            </a:r>
            <a:br>
              <a:rPr lang="en-US" altLang="ko-KR" sz="12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</a:br>
            <a:r>
              <a:rPr lang="ko-KR" sz="12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버스를 탑승</a:t>
            </a:r>
            <a:r>
              <a:rPr lang="ko-KR" altLang="en-US" sz="12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해야 하는</a:t>
            </a:r>
            <a:br>
              <a:rPr lang="en-US" altLang="ko-KR" sz="12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</a:br>
            <a:r>
              <a:rPr lang="ko-KR" sz="12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1년차 시각장애인</a:t>
            </a:r>
            <a:endParaRPr sz="120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44" name="Google Shape;944;g25b93a4c08d_7_0"/>
          <p:cNvSpPr/>
          <p:nvPr/>
        </p:nvSpPr>
        <p:spPr>
          <a:xfrm>
            <a:off x="405318" y="1183657"/>
            <a:ext cx="2160900" cy="432000"/>
          </a:xfrm>
          <a:prstGeom prst="rect">
            <a:avLst/>
          </a:prstGeom>
          <a:solidFill>
            <a:srgbClr val="D8D8D8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고객(</a:t>
            </a:r>
            <a:r>
              <a:rPr lang="ko-KR" sz="1400" i="0" u="none" strike="noStrike" cap="none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Persona</a:t>
            </a:r>
            <a:r>
              <a:rPr lang="ko-KR" sz="14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) 정보</a:t>
            </a:r>
            <a:endParaRPr sz="1400" i="0" u="none" strike="noStrike" cap="none" dirty="0">
              <a:solidFill>
                <a:srgbClr val="000000"/>
              </a:solidFill>
              <a:latin typeface="Noto Sans" panose="020B0502040504020204" pitchFamily="34" charset="0"/>
              <a:ea typeface="Noto Sans" panose="020B0502040504020204" pitchFamily="34" charset="0"/>
              <a:sym typeface="Arial"/>
            </a:endParaRPr>
          </a:p>
        </p:txBody>
      </p:sp>
      <p:sp>
        <p:nvSpPr>
          <p:cNvPr id="945" name="Google Shape;945;g25b93a4c08d_7_0"/>
          <p:cNvSpPr/>
          <p:nvPr/>
        </p:nvSpPr>
        <p:spPr>
          <a:xfrm flipH="1">
            <a:off x="2511219" y="1796110"/>
            <a:ext cx="3888000" cy="3888000"/>
          </a:xfrm>
          <a:prstGeom prst="pie">
            <a:avLst>
              <a:gd name="adj1" fmla="val 19552208"/>
              <a:gd name="adj2" fmla="val 21425777"/>
            </a:avLst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46" name="Google Shape;946;g25b93a4c08d_7_0"/>
          <p:cNvSpPr/>
          <p:nvPr/>
        </p:nvSpPr>
        <p:spPr>
          <a:xfrm rot="10800000" flipH="1">
            <a:off x="2903958" y="1994362"/>
            <a:ext cx="3888000" cy="3888000"/>
          </a:xfrm>
          <a:prstGeom prst="pie">
            <a:avLst>
              <a:gd name="adj1" fmla="val 19489371"/>
              <a:gd name="adj2" fmla="val 122409"/>
            </a:avLst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47" name="Google Shape;947;g25b93a4c08d_7_0"/>
          <p:cNvSpPr/>
          <p:nvPr/>
        </p:nvSpPr>
        <p:spPr>
          <a:xfrm>
            <a:off x="3015049" y="1738467"/>
            <a:ext cx="3769800" cy="4004700"/>
          </a:xfrm>
          <a:prstGeom prst="pie">
            <a:avLst>
              <a:gd name="adj1" fmla="val 19163536"/>
              <a:gd name="adj2" fmla="val 21425777"/>
            </a:avLst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grpSp>
        <p:nvGrpSpPr>
          <p:cNvPr id="948" name="Google Shape;948;g25b93a4c08d_7_0"/>
          <p:cNvGrpSpPr/>
          <p:nvPr/>
        </p:nvGrpSpPr>
        <p:grpSpPr>
          <a:xfrm>
            <a:off x="2859063" y="2291457"/>
            <a:ext cx="3265131" cy="2888064"/>
            <a:chOff x="6897216" y="2190138"/>
            <a:chExt cx="3744416" cy="3312000"/>
          </a:xfrm>
        </p:grpSpPr>
        <p:grpSp>
          <p:nvGrpSpPr>
            <p:cNvPr id="949" name="Google Shape;949;g25b93a4c08d_7_0"/>
            <p:cNvGrpSpPr/>
            <p:nvPr/>
          </p:nvGrpSpPr>
          <p:grpSpPr>
            <a:xfrm>
              <a:off x="6897216" y="2190138"/>
              <a:ext cx="3744416" cy="3312000"/>
              <a:chOff x="5097016" y="2190138"/>
              <a:chExt cx="3744416" cy="3312000"/>
            </a:xfrm>
          </p:grpSpPr>
          <p:sp>
            <p:nvSpPr>
              <p:cNvPr id="950" name="Google Shape;950;g25b93a4c08d_7_0"/>
              <p:cNvSpPr/>
              <p:nvPr/>
            </p:nvSpPr>
            <p:spPr>
              <a:xfrm>
                <a:off x="5097016" y="2190138"/>
                <a:ext cx="3744416" cy="3312000"/>
              </a:xfrm>
              <a:custGeom>
                <a:avLst/>
                <a:gdLst/>
                <a:ahLst/>
                <a:cxnLst/>
                <a:rect l="l" t="t" r="r" b="b"/>
                <a:pathLst>
                  <a:path w="3744416" h="3312000" extrusionOk="0">
                    <a:moveTo>
                      <a:pt x="1859748" y="0"/>
                    </a:moveTo>
                    <a:cubicBezTo>
                      <a:pt x="2660009" y="0"/>
                      <a:pt x="3327689" y="567647"/>
                      <a:pt x="3482104" y="1322258"/>
                    </a:cubicBezTo>
                    <a:lnTo>
                      <a:pt x="3502192" y="1453879"/>
                    </a:lnTo>
                    <a:lnTo>
                      <a:pt x="3744416" y="1868928"/>
                    </a:lnTo>
                    <a:lnTo>
                      <a:pt x="3500543" y="1868928"/>
                    </a:lnTo>
                    <a:lnTo>
                      <a:pt x="3482104" y="1989742"/>
                    </a:lnTo>
                    <a:lnTo>
                      <a:pt x="3464563" y="2059760"/>
                    </a:lnTo>
                    <a:lnTo>
                      <a:pt x="2869170" y="2064595"/>
                    </a:lnTo>
                    <a:lnTo>
                      <a:pt x="3365835" y="2342031"/>
                    </a:lnTo>
                    <a:lnTo>
                      <a:pt x="3343622" y="2391983"/>
                    </a:lnTo>
                    <a:cubicBezTo>
                      <a:pt x="3072648" y="2937265"/>
                      <a:pt x="2509960" y="3312000"/>
                      <a:pt x="1859748" y="3312000"/>
                    </a:cubicBezTo>
                    <a:cubicBezTo>
                      <a:pt x="1059487" y="3312000"/>
                      <a:pt x="391808" y="2744354"/>
                      <a:pt x="237392" y="1989742"/>
                    </a:cubicBezTo>
                    <a:lnTo>
                      <a:pt x="229951" y="1940987"/>
                    </a:lnTo>
                    <a:lnTo>
                      <a:pt x="201236" y="1937265"/>
                    </a:lnTo>
                    <a:cubicBezTo>
                      <a:pt x="86391" y="1907050"/>
                      <a:pt x="0" y="1776402"/>
                      <a:pt x="0" y="1619812"/>
                    </a:cubicBezTo>
                    <a:cubicBezTo>
                      <a:pt x="0" y="1463222"/>
                      <a:pt x="86391" y="1332575"/>
                      <a:pt x="201236" y="1302359"/>
                    </a:cubicBezTo>
                    <a:lnTo>
                      <a:pt x="243932" y="1296826"/>
                    </a:lnTo>
                    <a:lnTo>
                      <a:pt x="278199" y="1163556"/>
                    </a:lnTo>
                    <a:cubicBezTo>
                      <a:pt x="487867" y="489450"/>
                      <a:pt x="1116649" y="0"/>
                      <a:pt x="18597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1" i="0" u="none" strike="noStrike" cap="none" dirty="0">
                  <a:solidFill>
                    <a:schemeClr val="dk1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951" name="Google Shape;951;g25b93a4c08d_7_0"/>
              <p:cNvSpPr/>
              <p:nvPr/>
            </p:nvSpPr>
            <p:spPr>
              <a:xfrm>
                <a:off x="5098713" y="3485778"/>
                <a:ext cx="504000" cy="648000"/>
              </a:xfrm>
              <a:prstGeom prst="arc">
                <a:avLst>
                  <a:gd name="adj1" fmla="val 3865368"/>
                  <a:gd name="adj2" fmla="val 19336995"/>
                </a:avLst>
              </a:prstGeom>
              <a:noFill/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Malgun Gothic"/>
                  <a:sym typeface="Malgun Gothic"/>
                </a:endParaRPr>
              </a:p>
            </p:txBody>
          </p:sp>
          <p:sp>
            <p:nvSpPr>
              <p:cNvPr id="952" name="Google Shape;952;g25b93a4c08d_7_0"/>
              <p:cNvSpPr/>
              <p:nvPr/>
            </p:nvSpPr>
            <p:spPr>
              <a:xfrm>
                <a:off x="5241032" y="3634368"/>
                <a:ext cx="216000" cy="360000"/>
              </a:xfrm>
              <a:prstGeom prst="arc">
                <a:avLst>
                  <a:gd name="adj1" fmla="val 4658704"/>
                  <a:gd name="adj2" fmla="val 18251486"/>
                </a:avLst>
              </a:prstGeom>
              <a:noFill/>
              <a:ln w="127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Noto Sans KR Medium" panose="020B0600000000000000" pitchFamily="34" charset="-127"/>
                  <a:ea typeface="Noto Sans KR Medium" panose="020B0600000000000000" pitchFamily="34" charset="-127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953" name="Google Shape;953;g25b93a4c08d_7_0"/>
            <p:cNvSpPr/>
            <p:nvPr/>
          </p:nvSpPr>
          <p:spPr>
            <a:xfrm>
              <a:off x="10122143" y="3336450"/>
              <a:ext cx="108000" cy="324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endParaRPr>
            </a:p>
          </p:txBody>
        </p:sp>
      </p:grpSp>
      <p:sp>
        <p:nvSpPr>
          <p:cNvPr id="954" name="Google Shape;954;g25b93a4c08d_7_0"/>
          <p:cNvSpPr/>
          <p:nvPr/>
        </p:nvSpPr>
        <p:spPr>
          <a:xfrm>
            <a:off x="3615950" y="2386353"/>
            <a:ext cx="1749969" cy="288376"/>
          </a:xfrm>
          <a:custGeom>
            <a:avLst/>
            <a:gdLst/>
            <a:ahLst/>
            <a:cxnLst/>
            <a:rect l="l" t="t" r="r" b="b"/>
            <a:pathLst>
              <a:path w="1866634" h="288376" extrusionOk="0">
                <a:moveTo>
                  <a:pt x="933317" y="0"/>
                </a:moveTo>
                <a:cubicBezTo>
                  <a:pt x="1276286" y="0"/>
                  <a:pt x="1594903" y="104262"/>
                  <a:pt x="1859203" y="282819"/>
                </a:cubicBezTo>
                <a:lnTo>
                  <a:pt x="1866634" y="288376"/>
                </a:lnTo>
                <a:lnTo>
                  <a:pt x="0" y="288376"/>
                </a:lnTo>
                <a:lnTo>
                  <a:pt x="7432" y="282819"/>
                </a:lnTo>
                <a:cubicBezTo>
                  <a:pt x="271731" y="104262"/>
                  <a:pt x="590348" y="0"/>
                  <a:pt x="933317" y="0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000"/>
            </a:pPr>
            <a:r>
              <a:rPr lang="en-US" altLang="ko-KR" sz="1050" dirty="0" err="1">
                <a:solidFill>
                  <a:schemeClr val="lt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Think</a:t>
            </a:r>
            <a:r>
              <a:rPr lang="ko-KR" altLang="en-US" sz="1050" dirty="0">
                <a:solidFill>
                  <a:schemeClr val="lt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 </a:t>
            </a:r>
            <a:r>
              <a:rPr lang="en-US" altLang="ko-KR" sz="1050" dirty="0">
                <a:solidFill>
                  <a:schemeClr val="lt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and </a:t>
            </a:r>
            <a:r>
              <a:rPr lang="en-US" altLang="ko-KR" sz="1050" dirty="0" err="1">
                <a:solidFill>
                  <a:schemeClr val="lt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Feel</a:t>
            </a:r>
            <a:endParaRPr sz="1050" dirty="0">
              <a:solidFill>
                <a:schemeClr val="lt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sym typeface="Malgun Gothic"/>
            </a:endParaRPr>
          </a:p>
        </p:txBody>
      </p:sp>
      <p:cxnSp>
        <p:nvCxnSpPr>
          <p:cNvPr id="955" name="Google Shape;955;g25b93a4c08d_7_0"/>
          <p:cNvCxnSpPr/>
          <p:nvPr/>
        </p:nvCxnSpPr>
        <p:spPr>
          <a:xfrm>
            <a:off x="4467996" y="2724885"/>
            <a:ext cx="0" cy="2454300"/>
          </a:xfrm>
          <a:prstGeom prst="straightConnector1">
            <a:avLst/>
          </a:prstGeom>
          <a:noFill/>
          <a:ln w="12700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56" name="Google Shape;956;g25b93a4c08d_7_0"/>
          <p:cNvCxnSpPr/>
          <p:nvPr/>
        </p:nvCxnSpPr>
        <p:spPr>
          <a:xfrm rot="10800000">
            <a:off x="3591067" y="2724885"/>
            <a:ext cx="1872000" cy="0"/>
          </a:xfrm>
          <a:prstGeom prst="straightConnector1">
            <a:avLst/>
          </a:prstGeom>
          <a:noFill/>
          <a:ln w="12700" cap="flat" cmpd="sng">
            <a:solidFill>
              <a:srgbClr val="A5A5A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7" name="Google Shape;957;g25b93a4c08d_7_0"/>
          <p:cNvSpPr/>
          <p:nvPr/>
        </p:nvSpPr>
        <p:spPr>
          <a:xfrm>
            <a:off x="3403877" y="2818608"/>
            <a:ext cx="995700" cy="2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sz="1000" b="0" i="0" u="none" strike="noStrike" cap="none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Pains</a:t>
            </a:r>
            <a:endParaRPr sz="1000" b="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58" name="Google Shape;958;g25b93a4c08d_7_0"/>
          <p:cNvSpPr/>
          <p:nvPr/>
        </p:nvSpPr>
        <p:spPr>
          <a:xfrm>
            <a:off x="4537412" y="2818608"/>
            <a:ext cx="995700" cy="2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sz="1000" b="0" i="0" u="none" strike="noStrike" cap="none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Gains</a:t>
            </a:r>
            <a:endParaRPr sz="1000" b="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59" name="Google Shape;959;g25b93a4c08d_7_0"/>
          <p:cNvSpPr/>
          <p:nvPr/>
        </p:nvSpPr>
        <p:spPr>
          <a:xfrm>
            <a:off x="4051680" y="5958538"/>
            <a:ext cx="1008000" cy="28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000"/>
            </a:pPr>
            <a:r>
              <a:rPr lang="en-US" altLang="ko-KR" sz="1200" dirty="0">
                <a:solidFill>
                  <a:schemeClr val="lt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Do</a:t>
            </a:r>
            <a:endParaRPr sz="1200" dirty="0">
              <a:solidFill>
                <a:schemeClr val="lt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sym typeface="Malgun Gothic"/>
            </a:endParaRPr>
          </a:p>
        </p:txBody>
      </p:sp>
      <p:sp>
        <p:nvSpPr>
          <p:cNvPr id="960" name="Google Shape;960;g25b93a4c08d_7_0"/>
          <p:cNvSpPr/>
          <p:nvPr/>
        </p:nvSpPr>
        <p:spPr>
          <a:xfrm>
            <a:off x="3971236" y="1606684"/>
            <a:ext cx="1008000" cy="28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sz="1050" i="0" u="none" strike="noStrike" cap="none" dirty="0" err="1">
                <a:solidFill>
                  <a:schemeClr val="lt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cs typeface="Malgun Gothic"/>
                <a:sym typeface="Malgun Gothic"/>
              </a:rPr>
              <a:t>Needs</a:t>
            </a:r>
            <a:endParaRPr sz="1050" i="0" u="none" strike="noStrike" cap="none" dirty="0">
              <a:solidFill>
                <a:schemeClr val="lt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61" name="Google Shape;961;g25b93a4c08d_7_0"/>
          <p:cNvSpPr txBox="1"/>
          <p:nvPr/>
        </p:nvSpPr>
        <p:spPr>
          <a:xfrm>
            <a:off x="2531753" y="2932834"/>
            <a:ext cx="7344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000"/>
            </a:pPr>
            <a:r>
              <a:rPr lang="en-US" altLang="ko-KR" sz="1200" dirty="0" err="1">
                <a:solidFill>
                  <a:schemeClr val="lt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Hear</a:t>
            </a:r>
            <a:endParaRPr sz="1200" dirty="0">
              <a:solidFill>
                <a:schemeClr val="lt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sym typeface="Malgun Gothic"/>
            </a:endParaRPr>
          </a:p>
        </p:txBody>
      </p:sp>
      <p:sp>
        <p:nvSpPr>
          <p:cNvPr id="962" name="Google Shape;962;g25b93a4c08d_7_0"/>
          <p:cNvSpPr txBox="1"/>
          <p:nvPr/>
        </p:nvSpPr>
        <p:spPr>
          <a:xfrm>
            <a:off x="5850692" y="4126973"/>
            <a:ext cx="7344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000"/>
            </a:pPr>
            <a:r>
              <a:rPr lang="en-US" altLang="ko-KR" sz="1200" dirty="0" err="1">
                <a:solidFill>
                  <a:schemeClr val="lt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Say</a:t>
            </a:r>
            <a:endParaRPr sz="1200" dirty="0">
              <a:solidFill>
                <a:schemeClr val="lt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sym typeface="Malgun Gothic"/>
            </a:endParaRPr>
          </a:p>
        </p:txBody>
      </p:sp>
      <p:sp>
        <p:nvSpPr>
          <p:cNvPr id="963" name="Google Shape;963;g25b93a4c08d_7_0"/>
          <p:cNvSpPr txBox="1"/>
          <p:nvPr/>
        </p:nvSpPr>
        <p:spPr>
          <a:xfrm>
            <a:off x="5872253" y="3045534"/>
            <a:ext cx="7344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buSzPts val="1000"/>
            </a:pPr>
            <a:r>
              <a:rPr lang="en-US" altLang="ko-KR" sz="1200" dirty="0" err="1">
                <a:solidFill>
                  <a:schemeClr val="lt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See</a:t>
            </a:r>
            <a:endParaRPr sz="1200" dirty="0">
              <a:solidFill>
                <a:schemeClr val="lt1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sym typeface="Malgun Gothic"/>
            </a:endParaRPr>
          </a:p>
        </p:txBody>
      </p:sp>
      <p:sp>
        <p:nvSpPr>
          <p:cNvPr id="964" name="Google Shape;964;g25b93a4c08d_7_0"/>
          <p:cNvSpPr txBox="1"/>
          <p:nvPr/>
        </p:nvSpPr>
        <p:spPr>
          <a:xfrm>
            <a:off x="1611378" y="3856559"/>
            <a:ext cx="1073400" cy="4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66" name="Google Shape;966;g25b93a4c08d_7_0"/>
          <p:cNvSpPr txBox="1"/>
          <p:nvPr/>
        </p:nvSpPr>
        <p:spPr>
          <a:xfrm>
            <a:off x="4616703" y="3115234"/>
            <a:ext cx="1073400" cy="630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dirty="0">
              <a:latin typeface="Noto Sans" panose="020B0502040504020204" pitchFamily="34" charset="0"/>
              <a:ea typeface="Noto Sans" panose="020B0502040504020204" pitchFamily="34" charset="0"/>
            </a:endParaRPr>
          </a:p>
        </p:txBody>
      </p:sp>
      <p:sp>
        <p:nvSpPr>
          <p:cNvPr id="967" name="Google Shape;967;g25b93a4c08d_7_0"/>
          <p:cNvSpPr txBox="1"/>
          <p:nvPr/>
        </p:nvSpPr>
        <p:spPr>
          <a:xfrm>
            <a:off x="2992903" y="1950309"/>
            <a:ext cx="317470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이전처럼 편하게 버스</a:t>
            </a: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를</a:t>
            </a:r>
            <a:r>
              <a:rPr 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 탑승</a:t>
            </a: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하기를</a:t>
            </a:r>
            <a:r>
              <a:rPr 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 원함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5" name="Google Shape;882;g24a14c3f6c8_0_87">
            <a:extLst>
              <a:ext uri="{FF2B5EF4-FFF2-40B4-BE49-F238E27FC236}">
                <a16:creationId xmlns:a16="http://schemas.microsoft.com/office/drawing/2014/main" id="{7C14D5ED-2148-792B-9EAC-21F75BE73A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rPr lang="ko-KR" dirty="0"/>
              <a:t>Project 1</a:t>
            </a:r>
            <a:endParaRPr dirty="0"/>
          </a:p>
        </p:txBody>
      </p:sp>
      <p:sp>
        <p:nvSpPr>
          <p:cNvPr id="6" name="Google Shape;967;g25b93a4c08d_7_0">
            <a:extLst>
              <a:ext uri="{FF2B5EF4-FFF2-40B4-BE49-F238E27FC236}">
                <a16:creationId xmlns:a16="http://schemas.microsoft.com/office/drawing/2014/main" id="{5B036A33-0298-53B0-A60D-58D914849E00}"/>
              </a:ext>
            </a:extLst>
          </p:cNvPr>
          <p:cNvSpPr txBox="1"/>
          <p:nvPr/>
        </p:nvSpPr>
        <p:spPr>
          <a:xfrm>
            <a:off x="370787" y="2894342"/>
            <a:ext cx="200290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다른</a:t>
            </a:r>
            <a:r>
              <a:rPr lang="en-US" alt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 </a:t>
            </a: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장애인들이 버스 탑승에</a:t>
            </a:r>
            <a:br>
              <a:rPr lang="en-US" alt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</a:b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어려움을 겪었다는 경험담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7" name="Google Shape;967;g25b93a4c08d_7_0">
            <a:extLst>
              <a:ext uri="{FF2B5EF4-FFF2-40B4-BE49-F238E27FC236}">
                <a16:creationId xmlns:a16="http://schemas.microsoft.com/office/drawing/2014/main" id="{42AB4D06-B7F5-D64F-ADF4-153322BDD76B}"/>
              </a:ext>
            </a:extLst>
          </p:cNvPr>
          <p:cNvSpPr txBox="1"/>
          <p:nvPr/>
        </p:nvSpPr>
        <p:spPr>
          <a:xfrm>
            <a:off x="387963" y="3911985"/>
            <a:ext cx="2002904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시각 장애인에게 버스는</a:t>
            </a:r>
            <a:endParaRPr lang="en-US" altLang="ko-KR"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가장 악명 높은 교통수단이라는 이야기</a:t>
            </a:r>
            <a:endParaRPr lang="en-US" altLang="ko-KR"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8" name="Google Shape;967;g25b93a4c08d_7_0">
            <a:extLst>
              <a:ext uri="{FF2B5EF4-FFF2-40B4-BE49-F238E27FC236}">
                <a16:creationId xmlns:a16="http://schemas.microsoft.com/office/drawing/2014/main" id="{587470B6-79F9-517F-A233-4D115A0A8BF7}"/>
              </a:ext>
            </a:extLst>
          </p:cNvPr>
          <p:cNvSpPr txBox="1"/>
          <p:nvPr/>
        </p:nvSpPr>
        <p:spPr>
          <a:xfrm>
            <a:off x="3289848" y="3155329"/>
            <a:ext cx="1199536" cy="16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버스를 제대로 탈 수 있을지에 대한 불안감</a:t>
            </a:r>
            <a:r>
              <a:rPr lang="en-US" alt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위험성</a:t>
            </a:r>
            <a:r>
              <a:rPr lang="en-US" alt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시선으로 인한 심리적 </a:t>
            </a:r>
            <a:r>
              <a:rPr lang="ko-KR" altLang="en-US" sz="1200" dirty="0" err="1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불편감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" name="Google Shape;967;g25b93a4c08d_7_0">
            <a:extLst>
              <a:ext uri="{FF2B5EF4-FFF2-40B4-BE49-F238E27FC236}">
                <a16:creationId xmlns:a16="http://schemas.microsoft.com/office/drawing/2014/main" id="{D12053A6-3187-3721-F5F1-53497AE73332}"/>
              </a:ext>
            </a:extLst>
          </p:cNvPr>
          <p:cNvSpPr txBox="1"/>
          <p:nvPr/>
        </p:nvSpPr>
        <p:spPr>
          <a:xfrm>
            <a:off x="4444312" y="3263991"/>
            <a:ext cx="119953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이동을 위한</a:t>
            </a:r>
            <a:endParaRPr lang="en-US"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비용과 시간의 절약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2" name="Google Shape;967;g25b93a4c08d_7_0">
            <a:extLst>
              <a:ext uri="{FF2B5EF4-FFF2-40B4-BE49-F238E27FC236}">
                <a16:creationId xmlns:a16="http://schemas.microsoft.com/office/drawing/2014/main" id="{E652FCF2-F36C-69EB-5B99-C01BF679B641}"/>
              </a:ext>
            </a:extLst>
          </p:cNvPr>
          <p:cNvSpPr txBox="1"/>
          <p:nvPr/>
        </p:nvSpPr>
        <p:spPr>
          <a:xfrm>
            <a:off x="6574214" y="2136405"/>
            <a:ext cx="200290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다른 사람들의 웅성거림이 </a:t>
            </a:r>
            <a:r>
              <a:rPr lang="ko-KR" altLang="en-US" sz="1200" dirty="0" err="1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느껴짐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4" name="Google Shape;967;g25b93a4c08d_7_0">
            <a:extLst>
              <a:ext uri="{FF2B5EF4-FFF2-40B4-BE49-F238E27FC236}">
                <a16:creationId xmlns:a16="http://schemas.microsoft.com/office/drawing/2014/main" id="{32C03408-AE85-6ACF-DD24-C84D5C09888A}"/>
              </a:ext>
            </a:extLst>
          </p:cNvPr>
          <p:cNvSpPr txBox="1"/>
          <p:nvPr/>
        </p:nvSpPr>
        <p:spPr>
          <a:xfrm>
            <a:off x="7491570" y="2637022"/>
            <a:ext cx="200290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정류장 앞에서 쌩 지나가는 내가 탈 버스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5" name="Google Shape;967;g25b93a4c08d_7_0">
            <a:extLst>
              <a:ext uri="{FF2B5EF4-FFF2-40B4-BE49-F238E27FC236}">
                <a16:creationId xmlns:a16="http://schemas.microsoft.com/office/drawing/2014/main" id="{9E82EE96-4C75-16FC-C442-BAD841BF0459}"/>
              </a:ext>
            </a:extLst>
          </p:cNvPr>
          <p:cNvSpPr txBox="1"/>
          <p:nvPr/>
        </p:nvSpPr>
        <p:spPr>
          <a:xfrm>
            <a:off x="6712509" y="3103560"/>
            <a:ext cx="200290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버스가 도착한 줄도 모르고 놓친 경험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6" name="Google Shape;967;g25b93a4c08d_7_0">
            <a:extLst>
              <a:ext uri="{FF2B5EF4-FFF2-40B4-BE49-F238E27FC236}">
                <a16:creationId xmlns:a16="http://schemas.microsoft.com/office/drawing/2014/main" id="{24C3B5CC-8273-E8FF-EDBA-406C16853E11}"/>
              </a:ext>
            </a:extLst>
          </p:cNvPr>
          <p:cNvSpPr txBox="1"/>
          <p:nvPr/>
        </p:nvSpPr>
        <p:spPr>
          <a:xfrm>
            <a:off x="7491570" y="1511416"/>
            <a:ext cx="200290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버스 외면을 만져 앞면의 위치를 찾는 것의 어려움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7" name="Google Shape;967;g25b93a4c08d_7_0">
            <a:extLst>
              <a:ext uri="{FF2B5EF4-FFF2-40B4-BE49-F238E27FC236}">
                <a16:creationId xmlns:a16="http://schemas.microsoft.com/office/drawing/2014/main" id="{00C6AC9B-C73C-8453-E15A-C2D1513D78D8}"/>
              </a:ext>
            </a:extLst>
          </p:cNvPr>
          <p:cNvSpPr txBox="1"/>
          <p:nvPr/>
        </p:nvSpPr>
        <p:spPr>
          <a:xfrm>
            <a:off x="7129697" y="4066928"/>
            <a:ext cx="200290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주변 </a:t>
            </a:r>
            <a:r>
              <a:rPr lang="ko-KR" altLang="en-US" sz="120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장애인들에게 팁을 구함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8" name="Google Shape;967;g25b93a4c08d_7_0">
            <a:extLst>
              <a:ext uri="{FF2B5EF4-FFF2-40B4-BE49-F238E27FC236}">
                <a16:creationId xmlns:a16="http://schemas.microsoft.com/office/drawing/2014/main" id="{1C07AEAC-486E-D54F-82DA-5206F2ED50FC}"/>
              </a:ext>
            </a:extLst>
          </p:cNvPr>
          <p:cNvSpPr txBox="1"/>
          <p:nvPr/>
        </p:nvSpPr>
        <p:spPr>
          <a:xfrm>
            <a:off x="6957692" y="4783636"/>
            <a:ext cx="200290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장애인을 위해 개발된 앱이나 서비스의 존재를 탐색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9" name="Google Shape;967;g25b93a4c08d_7_0">
            <a:extLst>
              <a:ext uri="{FF2B5EF4-FFF2-40B4-BE49-F238E27FC236}">
                <a16:creationId xmlns:a16="http://schemas.microsoft.com/office/drawing/2014/main" id="{8102F31E-FCA6-4958-A1CF-AC74047BB3F3}"/>
              </a:ext>
            </a:extLst>
          </p:cNvPr>
          <p:cNvSpPr txBox="1"/>
          <p:nvPr/>
        </p:nvSpPr>
        <p:spPr>
          <a:xfrm>
            <a:off x="2402425" y="5249373"/>
            <a:ext cx="200290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장애인을 위해 고안된 </a:t>
            </a:r>
            <a:r>
              <a:rPr lang="ko-KR" altLang="en-US" sz="1200" dirty="0" err="1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대안책</a:t>
            </a: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 이용 </a:t>
            </a:r>
            <a:r>
              <a:rPr lang="en-US" alt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(ex. </a:t>
            </a: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장애인 택시</a:t>
            </a:r>
            <a:r>
              <a:rPr lang="en-US" alt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)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20" name="Google Shape;967;g25b93a4c08d_7_0">
            <a:extLst>
              <a:ext uri="{FF2B5EF4-FFF2-40B4-BE49-F238E27FC236}">
                <a16:creationId xmlns:a16="http://schemas.microsoft.com/office/drawing/2014/main" id="{FDC3FD91-4549-8090-4458-4D1738ED0876}"/>
              </a:ext>
            </a:extLst>
          </p:cNvPr>
          <p:cNvSpPr txBox="1"/>
          <p:nvPr/>
        </p:nvSpPr>
        <p:spPr>
          <a:xfrm>
            <a:off x="4520489" y="5181333"/>
            <a:ext cx="200290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 err="1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안내견</a:t>
            </a:r>
            <a:r>
              <a:rPr lang="en-US" altLang="ko-KR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/</a:t>
            </a: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지팡이와 도보로 이동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  <p:sp>
        <p:nvSpPr>
          <p:cNvPr id="21" name="Google Shape;967;g25b93a4c08d_7_0">
            <a:extLst>
              <a:ext uri="{FF2B5EF4-FFF2-40B4-BE49-F238E27FC236}">
                <a16:creationId xmlns:a16="http://schemas.microsoft.com/office/drawing/2014/main" id="{6E95C73F-929D-28BE-B9E8-BBF0B0DFB159}"/>
              </a:ext>
            </a:extLst>
          </p:cNvPr>
          <p:cNvSpPr txBox="1"/>
          <p:nvPr/>
        </p:nvSpPr>
        <p:spPr>
          <a:xfrm>
            <a:off x="4382390" y="5561325"/>
            <a:ext cx="2615426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자원봉사자 혹은 가는 길이 같은 사람을 </a:t>
            </a:r>
            <a:r>
              <a:rPr lang="ko-KR" altLang="en-US" sz="1200" dirty="0" err="1"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구해봄</a:t>
            </a:r>
            <a:endParaRPr sz="1200" dirty="0">
              <a:latin typeface="Noto Sans KR Light" panose="020B0300000000000000" pitchFamily="34" charset="-127"/>
              <a:ea typeface="Noto Sans KR Light" panose="020B0300000000000000" pitchFamily="34" charset="-127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25b93a4c08d_6_131"/>
          <p:cNvSpPr txBox="1">
            <a:spLocks noGrp="1"/>
          </p:cNvSpPr>
          <p:nvPr>
            <p:ph type="title"/>
          </p:nvPr>
        </p:nvSpPr>
        <p:spPr>
          <a:xfrm>
            <a:off x="399000" y="692696"/>
            <a:ext cx="910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algun Gothic"/>
              <a:buNone/>
            </a:pP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고객여정지도 제작</a:t>
            </a:r>
            <a:endParaRPr b="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974" name="Google Shape;974;g25b93a4c08d_6_131"/>
          <p:cNvSpPr/>
          <p:nvPr/>
        </p:nvSpPr>
        <p:spPr>
          <a:xfrm>
            <a:off x="572679" y="2058071"/>
            <a:ext cx="1010100" cy="1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sz="13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단계 (</a:t>
            </a:r>
            <a:r>
              <a:rPr lang="ko-KR" sz="1300" i="0" u="none" strike="noStrike" cap="none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Stage</a:t>
            </a:r>
            <a:r>
              <a:rPr lang="ko-KR" sz="13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)</a:t>
            </a:r>
            <a:endParaRPr sz="130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75" name="Google Shape;975;g25b93a4c08d_6_131"/>
          <p:cNvSpPr/>
          <p:nvPr/>
        </p:nvSpPr>
        <p:spPr>
          <a:xfrm>
            <a:off x="572679" y="2385087"/>
            <a:ext cx="10101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000"/>
            </a:pPr>
            <a:r>
              <a:rPr lang="ko-KR" altLang="en-US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활동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algn="ctr">
              <a:buSzPts val="1000"/>
            </a:pP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(</a:t>
            </a:r>
            <a:r>
              <a:rPr lang="en-US" altLang="ko-KR" sz="13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Activity</a:t>
            </a: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)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976" name="Google Shape;976;g25b93a4c08d_6_131"/>
          <p:cNvSpPr/>
          <p:nvPr/>
        </p:nvSpPr>
        <p:spPr>
          <a:xfrm rot="-5400000">
            <a:off x="247814" y="5220577"/>
            <a:ext cx="1027732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000"/>
            </a:pPr>
            <a:r>
              <a:rPr lang="ko-KR" altLang="en-US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감정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algn="ctr">
              <a:buSzPts val="1000"/>
            </a:pP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(</a:t>
            </a:r>
            <a:r>
              <a:rPr lang="en-US" altLang="ko-KR" sz="13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Emotions</a:t>
            </a: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)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cxnSp>
        <p:nvCxnSpPr>
          <p:cNvPr id="977" name="Google Shape;977;g25b93a4c08d_6_131"/>
          <p:cNvCxnSpPr/>
          <p:nvPr/>
        </p:nvCxnSpPr>
        <p:spPr>
          <a:xfrm>
            <a:off x="951552" y="4976233"/>
            <a:ext cx="0" cy="9471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8" name="Google Shape;978;g25b93a4c08d_6_131"/>
          <p:cNvSpPr/>
          <p:nvPr/>
        </p:nvSpPr>
        <p:spPr>
          <a:xfrm>
            <a:off x="950682" y="4976254"/>
            <a:ext cx="6315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sz="800" b="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매우 좋음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504020204" pitchFamily="34" charset="0"/>
              <a:ea typeface="Noto Sans" panose="020B0502040504020204" pitchFamily="34" charset="0"/>
              <a:sym typeface="Arial"/>
            </a:endParaRPr>
          </a:p>
        </p:txBody>
      </p:sp>
      <p:sp>
        <p:nvSpPr>
          <p:cNvPr id="979" name="Google Shape;979;g25b93a4c08d_6_131"/>
          <p:cNvSpPr/>
          <p:nvPr/>
        </p:nvSpPr>
        <p:spPr>
          <a:xfrm>
            <a:off x="951560" y="5165690"/>
            <a:ext cx="6315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sz="800" b="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좋음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504020204" pitchFamily="34" charset="0"/>
              <a:ea typeface="Noto Sans" panose="020B0502040504020204" pitchFamily="34" charset="0"/>
              <a:sym typeface="Arial"/>
            </a:endParaRPr>
          </a:p>
        </p:txBody>
      </p:sp>
      <p:sp>
        <p:nvSpPr>
          <p:cNvPr id="980" name="Google Shape;980;g25b93a4c08d_6_131"/>
          <p:cNvSpPr/>
          <p:nvPr/>
        </p:nvSpPr>
        <p:spPr>
          <a:xfrm>
            <a:off x="951552" y="5355127"/>
            <a:ext cx="6315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sz="800" b="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보통임</a:t>
            </a:r>
            <a:endParaRPr sz="800" b="0" i="0" u="none" strike="noStrike" cap="none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81" name="Google Shape;981;g25b93a4c08d_6_131"/>
          <p:cNvSpPr/>
          <p:nvPr/>
        </p:nvSpPr>
        <p:spPr>
          <a:xfrm>
            <a:off x="951552" y="5544563"/>
            <a:ext cx="6315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sz="800" b="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화남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504020204" pitchFamily="34" charset="0"/>
              <a:ea typeface="Noto Sans" panose="020B0502040504020204" pitchFamily="34" charset="0"/>
              <a:sym typeface="Arial"/>
            </a:endParaRPr>
          </a:p>
        </p:txBody>
      </p:sp>
      <p:sp>
        <p:nvSpPr>
          <p:cNvPr id="982" name="Google Shape;982;g25b93a4c08d_6_131"/>
          <p:cNvSpPr/>
          <p:nvPr/>
        </p:nvSpPr>
        <p:spPr>
          <a:xfrm>
            <a:off x="951552" y="5733999"/>
            <a:ext cx="6315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sz="800" b="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매우 화남</a:t>
            </a:r>
            <a:endParaRPr sz="1400" b="0" i="0" u="none" strike="noStrike" cap="none" dirty="0">
              <a:solidFill>
                <a:srgbClr val="000000"/>
              </a:solidFill>
              <a:latin typeface="Noto Sans" panose="020B0502040504020204" pitchFamily="34" charset="0"/>
              <a:ea typeface="Noto Sans" panose="020B0502040504020204" pitchFamily="34" charset="0"/>
              <a:sym typeface="Arial"/>
            </a:endParaRPr>
          </a:p>
        </p:txBody>
      </p:sp>
      <p:sp>
        <p:nvSpPr>
          <p:cNvPr id="983" name="Google Shape;983;g25b93a4c08d_6_131"/>
          <p:cNvSpPr/>
          <p:nvPr/>
        </p:nvSpPr>
        <p:spPr>
          <a:xfrm>
            <a:off x="373514" y="3060166"/>
            <a:ext cx="1364297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000"/>
            </a:pPr>
            <a:r>
              <a:rPr lang="ko-KR" altLang="en-US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고객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algn="ctr">
              <a:buSzPts val="1000"/>
            </a:pPr>
            <a:r>
              <a:rPr lang="ko-KR" altLang="en-US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불편사항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algn="ctr">
              <a:buSzPts val="1000"/>
            </a:pP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(</a:t>
            </a:r>
            <a:r>
              <a:rPr lang="en-US" altLang="ko-KR" sz="13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Pain</a:t>
            </a:r>
            <a:r>
              <a:rPr lang="ko-KR" altLang="en-US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 </a:t>
            </a:r>
            <a:r>
              <a:rPr lang="en-US" altLang="ko-KR" sz="13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Points</a:t>
            </a: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)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984" name="Google Shape;984;g25b93a4c08d_6_131"/>
          <p:cNvSpPr/>
          <p:nvPr/>
        </p:nvSpPr>
        <p:spPr>
          <a:xfrm>
            <a:off x="572679" y="3678715"/>
            <a:ext cx="1010100" cy="5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000"/>
            </a:pPr>
            <a:r>
              <a:rPr lang="ko-KR" altLang="en-US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고객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algn="ctr">
              <a:buSzPts val="1000"/>
            </a:pPr>
            <a:r>
              <a:rPr lang="ko-KR" altLang="en-US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요구사항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algn="ctr">
              <a:buSzPts val="1000"/>
            </a:pP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(</a:t>
            </a:r>
            <a:r>
              <a:rPr lang="en-US" altLang="ko-KR" sz="13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Needs</a:t>
            </a: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)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985" name="Google Shape;985;g25b93a4c08d_6_131"/>
          <p:cNvSpPr/>
          <p:nvPr/>
        </p:nvSpPr>
        <p:spPr>
          <a:xfrm>
            <a:off x="572679" y="4347720"/>
            <a:ext cx="1010100" cy="6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000"/>
            </a:pPr>
            <a:r>
              <a:rPr lang="ko-KR" altLang="en-US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개선 </a:t>
            </a:r>
            <a:r>
              <a:rPr lang="en-US" altLang="ko-KR" sz="13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Point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algn="ctr">
              <a:buSzPts val="1000"/>
            </a:pP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(</a:t>
            </a:r>
            <a:r>
              <a:rPr lang="en-US" altLang="ko-KR" sz="13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Insight</a:t>
            </a:r>
            <a:r>
              <a:rPr lang="en-US" altLang="ko-KR" sz="13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)</a:t>
            </a:r>
            <a:endParaRPr sz="13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cxnSp>
        <p:nvCxnSpPr>
          <p:cNvPr id="986" name="Google Shape;986;g25b93a4c08d_6_131"/>
          <p:cNvCxnSpPr/>
          <p:nvPr/>
        </p:nvCxnSpPr>
        <p:spPr>
          <a:xfrm>
            <a:off x="629629" y="2361812"/>
            <a:ext cx="86022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87" name="Google Shape;987;g25b93a4c08d_6_131"/>
          <p:cNvCxnSpPr/>
          <p:nvPr/>
        </p:nvCxnSpPr>
        <p:spPr>
          <a:xfrm>
            <a:off x="572678" y="3015417"/>
            <a:ext cx="86334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88" name="Google Shape;988;g25b93a4c08d_6_131"/>
          <p:cNvCxnSpPr/>
          <p:nvPr/>
        </p:nvCxnSpPr>
        <p:spPr>
          <a:xfrm>
            <a:off x="1179622" y="5720578"/>
            <a:ext cx="80199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89" name="Google Shape;989;g25b93a4c08d_6_131"/>
          <p:cNvCxnSpPr/>
          <p:nvPr/>
        </p:nvCxnSpPr>
        <p:spPr>
          <a:xfrm>
            <a:off x="972372" y="5544542"/>
            <a:ext cx="82593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90" name="Google Shape;990;g25b93a4c08d_6_131"/>
          <p:cNvCxnSpPr/>
          <p:nvPr/>
        </p:nvCxnSpPr>
        <p:spPr>
          <a:xfrm>
            <a:off x="572678" y="4976233"/>
            <a:ext cx="86595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91" name="Google Shape;991;g25b93a4c08d_6_131"/>
          <p:cNvCxnSpPr/>
          <p:nvPr/>
        </p:nvCxnSpPr>
        <p:spPr>
          <a:xfrm>
            <a:off x="972372" y="5355105"/>
            <a:ext cx="82338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92" name="Google Shape;992;g25b93a4c08d_6_131"/>
          <p:cNvCxnSpPr/>
          <p:nvPr/>
        </p:nvCxnSpPr>
        <p:spPr>
          <a:xfrm>
            <a:off x="972372" y="5165669"/>
            <a:ext cx="8259300" cy="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993" name="Google Shape;993;g25b93a4c08d_6_131"/>
          <p:cNvCxnSpPr/>
          <p:nvPr/>
        </p:nvCxnSpPr>
        <p:spPr>
          <a:xfrm>
            <a:off x="572678" y="3669022"/>
            <a:ext cx="86595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94" name="Google Shape;994;g25b93a4c08d_6_131"/>
          <p:cNvCxnSpPr/>
          <p:nvPr/>
        </p:nvCxnSpPr>
        <p:spPr>
          <a:xfrm>
            <a:off x="572678" y="4322627"/>
            <a:ext cx="8659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95" name="Google Shape;995;g25b93a4c08d_6_131"/>
          <p:cNvCxnSpPr/>
          <p:nvPr/>
        </p:nvCxnSpPr>
        <p:spPr>
          <a:xfrm>
            <a:off x="759528" y="5938018"/>
            <a:ext cx="84534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96" name="Google Shape;996;g25b93a4c08d_6_131"/>
          <p:cNvCxnSpPr/>
          <p:nvPr/>
        </p:nvCxnSpPr>
        <p:spPr>
          <a:xfrm>
            <a:off x="1583007" y="1815371"/>
            <a:ext cx="0" cy="4107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98" name="Google Shape;998;g25b93a4c08d_6_131"/>
          <p:cNvCxnSpPr/>
          <p:nvPr/>
        </p:nvCxnSpPr>
        <p:spPr>
          <a:xfrm>
            <a:off x="9206213" y="1815371"/>
            <a:ext cx="0" cy="4108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2" name="Google Shape;1002;g25b93a4c08d_6_131"/>
          <p:cNvCxnSpPr/>
          <p:nvPr/>
        </p:nvCxnSpPr>
        <p:spPr>
          <a:xfrm>
            <a:off x="6828505" y="1783157"/>
            <a:ext cx="0" cy="41625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03" name="Google Shape;1003;g25b93a4c08d_6_131"/>
          <p:cNvCxnSpPr/>
          <p:nvPr/>
        </p:nvCxnSpPr>
        <p:spPr>
          <a:xfrm flipH="1">
            <a:off x="4010092" y="1827857"/>
            <a:ext cx="18000" cy="41178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6" name="Google Shape;1006;g25b93a4c08d_6_131"/>
          <p:cNvSpPr txBox="1"/>
          <p:nvPr/>
        </p:nvSpPr>
        <p:spPr>
          <a:xfrm>
            <a:off x="2200478" y="1852842"/>
            <a:ext cx="1144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승차 대기</a:t>
            </a: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07" name="Google Shape;1007;g25b93a4c08d_6_131"/>
          <p:cNvSpPr txBox="1"/>
          <p:nvPr/>
        </p:nvSpPr>
        <p:spPr>
          <a:xfrm>
            <a:off x="5102025" y="1884546"/>
            <a:ext cx="59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탑승</a:t>
            </a: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16" name="Google Shape;1016;g25b93a4c08d_6_131"/>
          <p:cNvSpPr txBox="1"/>
          <p:nvPr/>
        </p:nvSpPr>
        <p:spPr>
          <a:xfrm>
            <a:off x="1589470" y="2352495"/>
            <a:ext cx="2504024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버스 정류장의 음성 메시지를 듣고 도착하는 버스 확인</a:t>
            </a:r>
            <a:endParaRPr lang="en-US" altLang="ko-KR"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주변인에게 질문</a:t>
            </a:r>
            <a:endParaRPr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24" name="Google Shape;1024;g25b93a4c08d_6_131"/>
          <p:cNvSpPr txBox="1"/>
          <p:nvPr/>
        </p:nvSpPr>
        <p:spPr>
          <a:xfrm>
            <a:off x="3550991" y="2427023"/>
            <a:ext cx="1010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25" name="Google Shape;1025;g25b93a4c08d_6_131"/>
          <p:cNvSpPr txBox="1"/>
          <p:nvPr/>
        </p:nvSpPr>
        <p:spPr>
          <a:xfrm>
            <a:off x="7727193" y="1852842"/>
            <a:ext cx="595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하차</a:t>
            </a: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35" name="Google Shape;1035;g25b93a4c08d_6_131"/>
          <p:cNvSpPr/>
          <p:nvPr/>
        </p:nvSpPr>
        <p:spPr>
          <a:xfrm>
            <a:off x="2592702" y="5550834"/>
            <a:ext cx="187500" cy="1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980000"/>
              </a:solidFill>
              <a:latin typeface="Noto Sans" panose="020B0502040504020204" pitchFamily="34" charset="0"/>
              <a:ea typeface="Noto Sans" panose="020B0502040504020204" pitchFamily="34" charset="0"/>
            </a:endParaRPr>
          </a:p>
        </p:txBody>
      </p:sp>
      <p:sp>
        <p:nvSpPr>
          <p:cNvPr id="1037" name="Google Shape;1037;g25b93a4c08d_6_131"/>
          <p:cNvSpPr/>
          <p:nvPr/>
        </p:nvSpPr>
        <p:spPr>
          <a:xfrm>
            <a:off x="5315814" y="5766071"/>
            <a:ext cx="187500" cy="1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980000"/>
              </a:solidFill>
              <a:latin typeface="Noto Sans" panose="020B0502040504020204" pitchFamily="34" charset="0"/>
              <a:ea typeface="Noto Sans" panose="020B0502040504020204" pitchFamily="34" charset="0"/>
            </a:endParaRPr>
          </a:p>
        </p:txBody>
      </p:sp>
      <p:sp>
        <p:nvSpPr>
          <p:cNvPr id="1038" name="Google Shape;1038;g25b93a4c08d_6_131"/>
          <p:cNvSpPr/>
          <p:nvPr/>
        </p:nvSpPr>
        <p:spPr>
          <a:xfrm>
            <a:off x="7966197" y="5473186"/>
            <a:ext cx="187500" cy="1572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980000"/>
              </a:solidFill>
              <a:latin typeface="Noto Sans" panose="020B0502040504020204" pitchFamily="34" charset="0"/>
              <a:ea typeface="Noto Sans" panose="020B0502040504020204" pitchFamily="34" charset="0"/>
            </a:endParaRPr>
          </a:p>
        </p:txBody>
      </p:sp>
      <p:cxnSp>
        <p:nvCxnSpPr>
          <p:cNvPr id="1048" name="Google Shape;1048;g25b93a4c08d_6_131"/>
          <p:cNvCxnSpPr>
            <a:cxnSpLocks/>
            <a:stCxn id="1035" idx="6"/>
            <a:endCxn id="1037" idx="3"/>
          </p:cNvCxnSpPr>
          <p:nvPr/>
        </p:nvCxnSpPr>
        <p:spPr>
          <a:xfrm>
            <a:off x="2780202" y="5629434"/>
            <a:ext cx="2563071" cy="27081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9" name="Google Shape;1049;g25b93a4c08d_6_131"/>
          <p:cNvCxnSpPr>
            <a:cxnSpLocks/>
            <a:stCxn id="1037" idx="5"/>
            <a:endCxn id="1038" idx="3"/>
          </p:cNvCxnSpPr>
          <p:nvPr/>
        </p:nvCxnSpPr>
        <p:spPr>
          <a:xfrm flipV="1">
            <a:off x="5475855" y="5607365"/>
            <a:ext cx="2517801" cy="29288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882;g24a14c3f6c8_0_87">
            <a:extLst>
              <a:ext uri="{FF2B5EF4-FFF2-40B4-BE49-F238E27FC236}">
                <a16:creationId xmlns:a16="http://schemas.microsoft.com/office/drawing/2014/main" id="{1509F693-6AF5-BBD4-077B-2F30583787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rPr lang="ko-KR" dirty="0"/>
              <a:t>Project 1</a:t>
            </a:r>
            <a:endParaRPr dirty="0"/>
          </a:p>
        </p:txBody>
      </p:sp>
      <p:sp>
        <p:nvSpPr>
          <p:cNvPr id="4" name="Google Shape;1016;g25b93a4c08d_6_131">
            <a:extLst>
              <a:ext uri="{FF2B5EF4-FFF2-40B4-BE49-F238E27FC236}">
                <a16:creationId xmlns:a16="http://schemas.microsoft.com/office/drawing/2014/main" id="{9A07D3AA-1AD0-A672-A6B1-A39393A449E7}"/>
              </a:ext>
            </a:extLst>
          </p:cNvPr>
          <p:cNvSpPr txBox="1"/>
          <p:nvPr/>
        </p:nvSpPr>
        <p:spPr>
          <a:xfrm>
            <a:off x="1589470" y="3019651"/>
            <a:ext cx="2504024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버스가 가까이 와도 내가 탑승할 버스를 구분할 수 없다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정류장에 줄이 많을 때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내가 설 줄을 알 수 없다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</a:t>
            </a:r>
            <a:endParaRPr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5" name="Google Shape;1016;g25b93a4c08d_6_131">
            <a:extLst>
              <a:ext uri="{FF2B5EF4-FFF2-40B4-BE49-F238E27FC236}">
                <a16:creationId xmlns:a16="http://schemas.microsoft.com/office/drawing/2014/main" id="{F0757B65-46A7-DF33-3128-73D2F1CE3337}"/>
              </a:ext>
            </a:extLst>
          </p:cNvPr>
          <p:cNvSpPr txBox="1"/>
          <p:nvPr/>
        </p:nvSpPr>
        <p:spPr>
          <a:xfrm>
            <a:off x="1589470" y="3661611"/>
            <a:ext cx="2504024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차를 </a:t>
            </a: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놓칠까봐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불안하지 않았으면 좋겠다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굳이 모르는 사람에게 질문하지 않았으면 좋겠다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</a:t>
            </a:r>
            <a:endParaRPr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6" name="Google Shape;1016;g25b93a4c08d_6_131">
            <a:extLst>
              <a:ext uri="{FF2B5EF4-FFF2-40B4-BE49-F238E27FC236}">
                <a16:creationId xmlns:a16="http://schemas.microsoft.com/office/drawing/2014/main" id="{0897A583-FEE2-122D-B23D-1256DD972CE1}"/>
              </a:ext>
            </a:extLst>
          </p:cNvPr>
          <p:cNvSpPr txBox="1"/>
          <p:nvPr/>
        </p:nvSpPr>
        <p:spPr>
          <a:xfrm>
            <a:off x="1589470" y="4281049"/>
            <a:ext cx="2504024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시각장애인용 대기 </a:t>
            </a: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스팟을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지정해서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버스기사에게 인지시키기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알람서비스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예약시스템</a:t>
            </a:r>
            <a:endParaRPr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9" name="Google Shape;1016;g25b93a4c08d_6_131">
            <a:extLst>
              <a:ext uri="{FF2B5EF4-FFF2-40B4-BE49-F238E27FC236}">
                <a16:creationId xmlns:a16="http://schemas.microsoft.com/office/drawing/2014/main" id="{9985A364-B5A2-F0AA-2B92-4DE2F72326E4}"/>
              </a:ext>
            </a:extLst>
          </p:cNvPr>
          <p:cNvSpPr txBox="1"/>
          <p:nvPr/>
        </p:nvSpPr>
        <p:spPr>
          <a:xfrm>
            <a:off x="4019092" y="2352495"/>
            <a:ext cx="2781954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앞문을 찾는다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버스에 탄다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기사에게 노선을 확인한다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카드를 </a:t>
            </a: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태그한다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자리를 찾는다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endParaRPr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" name="Google Shape;1016;g25b93a4c08d_6_131">
            <a:extLst>
              <a:ext uri="{FF2B5EF4-FFF2-40B4-BE49-F238E27FC236}">
                <a16:creationId xmlns:a16="http://schemas.microsoft.com/office/drawing/2014/main" id="{F9BE4A1B-A60F-89B3-C3F9-9BE4C41E5823}"/>
              </a:ext>
            </a:extLst>
          </p:cNvPr>
          <p:cNvSpPr txBox="1"/>
          <p:nvPr/>
        </p:nvSpPr>
        <p:spPr>
          <a:xfrm>
            <a:off x="4019092" y="3018543"/>
            <a:ext cx="2781954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앞문을 만져가며 찾기 위험하다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탑승 시 버스의 구조를 </a:t>
            </a: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일일히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탐색해야 한다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(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계단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봉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손잡이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),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카드 태그 장소를 찾기 어렵다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</a:p>
        </p:txBody>
      </p:sp>
      <p:sp>
        <p:nvSpPr>
          <p:cNvPr id="11" name="Google Shape;1016;g25b93a4c08d_6_131">
            <a:extLst>
              <a:ext uri="{FF2B5EF4-FFF2-40B4-BE49-F238E27FC236}">
                <a16:creationId xmlns:a16="http://schemas.microsoft.com/office/drawing/2014/main" id="{93796F78-0CBB-2D5D-B49A-B494AA7C9D76}"/>
              </a:ext>
            </a:extLst>
          </p:cNvPr>
          <p:cNvSpPr txBox="1"/>
          <p:nvPr/>
        </p:nvSpPr>
        <p:spPr>
          <a:xfrm>
            <a:off x="4019092" y="3584349"/>
            <a:ext cx="2781954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버스 정차시간이 길기를 바란다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카드 태그 위치를 </a:t>
            </a: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표준화하길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바란다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버스 앞문까지 </a:t>
            </a: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안전히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가기를 바란다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보도에 맞닿게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탑승하기 쉽게 정차하기를 바란다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</a:p>
        </p:txBody>
      </p:sp>
      <p:sp>
        <p:nvSpPr>
          <p:cNvPr id="12" name="Google Shape;1016;g25b93a4c08d_6_131">
            <a:extLst>
              <a:ext uri="{FF2B5EF4-FFF2-40B4-BE49-F238E27FC236}">
                <a16:creationId xmlns:a16="http://schemas.microsoft.com/office/drawing/2014/main" id="{EED3AA04-C525-229F-395A-5303F8C6982B}"/>
              </a:ext>
            </a:extLst>
          </p:cNvPr>
          <p:cNvSpPr txBox="1"/>
          <p:nvPr/>
        </p:nvSpPr>
        <p:spPr>
          <a:xfrm>
            <a:off x="4019092" y="4299210"/>
            <a:ext cx="2781954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승하차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</a:t>
            </a: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문위치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저상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여부 등 버스의 기초정보를 탑승 전에 알 수 있게</a:t>
            </a:r>
            <a:endParaRPr lang="en-US" altLang="ko-KR"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9" name="Google Shape;1016;g25b93a4c08d_6_131">
            <a:extLst>
              <a:ext uri="{FF2B5EF4-FFF2-40B4-BE49-F238E27FC236}">
                <a16:creationId xmlns:a16="http://schemas.microsoft.com/office/drawing/2014/main" id="{3A0CA9FD-076A-2120-97BD-EE3BADDCDFDE}"/>
              </a:ext>
            </a:extLst>
          </p:cNvPr>
          <p:cNvSpPr txBox="1"/>
          <p:nvPr/>
        </p:nvSpPr>
        <p:spPr>
          <a:xfrm>
            <a:off x="6810046" y="2352495"/>
            <a:ext cx="2389476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하차벨을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눌러 버스에서 내린다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</a:t>
            </a:r>
            <a:endParaRPr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20" name="Google Shape;1016;g25b93a4c08d_6_131">
            <a:extLst>
              <a:ext uri="{FF2B5EF4-FFF2-40B4-BE49-F238E27FC236}">
                <a16:creationId xmlns:a16="http://schemas.microsoft.com/office/drawing/2014/main" id="{6C774AB7-87D1-C662-2552-4D5EB5E00694}"/>
              </a:ext>
            </a:extLst>
          </p:cNvPr>
          <p:cNvSpPr txBox="1"/>
          <p:nvPr/>
        </p:nvSpPr>
        <p:spPr>
          <a:xfrm>
            <a:off x="6810045" y="2956536"/>
            <a:ext cx="2523275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하차벨을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찾기 어렵다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하차문을 찾기 어렵다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.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하차 시 방해요소가 존재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(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문을 막은 사람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뒷문으로 타는 사람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)</a:t>
            </a:r>
            <a:endParaRPr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21" name="Google Shape;1016;g25b93a4c08d_6_131">
            <a:extLst>
              <a:ext uri="{FF2B5EF4-FFF2-40B4-BE49-F238E27FC236}">
                <a16:creationId xmlns:a16="http://schemas.microsoft.com/office/drawing/2014/main" id="{A7F70DC7-406B-7672-2017-6F15CFAA6754}"/>
              </a:ext>
            </a:extLst>
          </p:cNvPr>
          <p:cNvSpPr txBox="1"/>
          <p:nvPr/>
        </p:nvSpPr>
        <p:spPr>
          <a:xfrm>
            <a:off x="6810045" y="3678715"/>
            <a:ext cx="2523275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편리한 하차 의사 전달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하차 시 방해요소의 제거</a:t>
            </a:r>
            <a:endParaRPr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  <p:sp>
        <p:nvSpPr>
          <p:cNvPr id="22" name="Google Shape;1016;g25b93a4c08d_6_131">
            <a:extLst>
              <a:ext uri="{FF2B5EF4-FFF2-40B4-BE49-F238E27FC236}">
                <a16:creationId xmlns:a16="http://schemas.microsoft.com/office/drawing/2014/main" id="{7827A642-41D6-2045-FA23-9B3FAFB6C398}"/>
              </a:ext>
            </a:extLst>
          </p:cNvPr>
          <p:cNvSpPr txBox="1"/>
          <p:nvPr/>
        </p:nvSpPr>
        <p:spPr>
          <a:xfrm>
            <a:off x="6810045" y="4468552"/>
            <a:ext cx="2523275" cy="35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100" dirty="0" err="1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하차벨이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 아닌</a:t>
            </a:r>
            <a:r>
              <a:rPr lang="en-US" altLang="ko-KR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, </a:t>
            </a:r>
            <a:r>
              <a:rPr lang="ko-KR" altLang="en-US" sz="1100" dirty="0">
                <a:latin typeface="Noto Sans KR" panose="020B0500000000000000" pitchFamily="34" charset="-127"/>
                <a:ea typeface="Noto Sans KR" panose="020B0500000000000000" pitchFamily="34" charset="-127"/>
                <a:cs typeface="Malgun Gothic"/>
                <a:sym typeface="Malgun Gothic"/>
              </a:rPr>
              <a:t>앱을 통한 하차 의사 전달</a:t>
            </a:r>
            <a:endParaRPr sz="1100" dirty="0">
              <a:latin typeface="Noto Sans KR" panose="020B0500000000000000" pitchFamily="34" charset="-127"/>
              <a:ea typeface="Noto Sans KR" panose="020B0500000000000000" pitchFamily="34" charset="-127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25b93a4c08d_6_228"/>
          <p:cNvSpPr txBox="1">
            <a:spLocks noGrp="1"/>
          </p:cNvSpPr>
          <p:nvPr>
            <p:ph type="title"/>
          </p:nvPr>
        </p:nvSpPr>
        <p:spPr>
          <a:xfrm>
            <a:off x="399000" y="692696"/>
            <a:ext cx="9108000" cy="360000"/>
          </a:xfrm>
          <a:prstGeom prst="rect">
            <a:avLst/>
          </a:prstGeom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algun Gothic"/>
              <a:buNone/>
            </a:pP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정의하기 </a:t>
            </a:r>
            <a:r>
              <a:rPr lang="en-US" altLang="ko-KR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(Define)</a:t>
            </a:r>
            <a:endParaRPr b="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094" name="Google Shape;1094;g25b93a4c08d_6_228"/>
          <p:cNvSpPr/>
          <p:nvPr/>
        </p:nvSpPr>
        <p:spPr>
          <a:xfrm>
            <a:off x="611314" y="1940439"/>
            <a:ext cx="4249200" cy="407730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700" b="1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800" i="1" u="sng" dirty="0">
                <a:solidFill>
                  <a:srgbClr val="FF7A00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User</a:t>
            </a:r>
            <a:endParaRPr lang="en-US" altLang="ko-KR" sz="1600" i="1" u="sng" dirty="0">
              <a:solidFill>
                <a:srgbClr val="FF7A00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US" altLang="ko-KR" sz="8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</a:b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일상 생활을 위해 버스를 탑승해야 하지만</a:t>
            </a:r>
            <a:b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</a:br>
            <a:r>
              <a:rPr 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어려움을 겪는 </a:t>
            </a:r>
            <a: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1</a:t>
            </a:r>
            <a:r>
              <a:rPr lang="ko-KR" altLang="en-US" sz="1500" dirty="0" err="1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년차</a:t>
            </a: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 </a:t>
            </a:r>
            <a:r>
              <a:rPr 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시각장애인</a:t>
            </a:r>
            <a:endParaRPr sz="15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800" i="1" u="sng" dirty="0">
                <a:solidFill>
                  <a:srgbClr val="FF7A00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Needs</a:t>
            </a:r>
            <a:br>
              <a:rPr lang="en-US" altLang="ko-KR" sz="1500" b="1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</a:br>
            <a:br>
              <a:rPr lang="en-US" altLang="ko-KR" sz="8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</a:br>
            <a:r>
              <a:rPr 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비장애인처럼 어려움 없이 버스 탑승을 하고 싶음.</a:t>
            </a:r>
            <a:endParaRPr sz="15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 sz="1800" i="1" u="sng" dirty="0">
                <a:solidFill>
                  <a:srgbClr val="FF7A00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Insight</a:t>
            </a:r>
            <a:br>
              <a:rPr lang="en-US" altLang="ko-KR" sz="1500" b="1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</a:br>
            <a:endParaRPr lang="en-US" altLang="ko-KR" sz="8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승차 대기 및 탑승 과정에서 발생하는 문제들</a:t>
            </a: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이</a:t>
            </a:r>
            <a:endParaRPr lang="en-US" altLang="ko-KR" sz="15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200" dirty="0">
                <a:solidFill>
                  <a:schemeClr val="bg1">
                    <a:lumMod val="5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(</a:t>
            </a:r>
            <a:r>
              <a:rPr lang="ko-KR" sz="1200" dirty="0" err="1">
                <a:solidFill>
                  <a:schemeClr val="bg1">
                    <a:lumMod val="5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타야하는</a:t>
            </a:r>
            <a:r>
              <a:rPr lang="ko-KR" sz="1200" dirty="0">
                <a:solidFill>
                  <a:schemeClr val="bg1">
                    <a:lumMod val="5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 버스가 도착해도 인지하기 못하거나,</a:t>
            </a:r>
            <a:b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</a:br>
            <a:r>
              <a:rPr lang="ko-KR" sz="1200" dirty="0">
                <a:solidFill>
                  <a:schemeClr val="bg1">
                    <a:lumMod val="5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버스의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형태가</a:t>
            </a:r>
            <a:r>
              <a:rPr lang="ko-KR" sz="1200" dirty="0">
                <a:solidFill>
                  <a:schemeClr val="bg1">
                    <a:lumMod val="50000"/>
                  </a:schemeClr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cs typeface="Malgun Gothic"/>
                <a:sym typeface="Malgun Gothic"/>
              </a:rPr>
              <a:t> 각각 달라 출입문과 대기줄의 위치를 모르는 것)</a:t>
            </a:r>
            <a:r>
              <a:rPr 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 </a:t>
            </a:r>
            <a:b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</a:b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시각 장애인의 </a:t>
            </a:r>
            <a:r>
              <a:rPr 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버스탑승에 </a:t>
            </a: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큰 어려움을 유발한다</a:t>
            </a:r>
            <a: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.</a:t>
            </a:r>
            <a:endParaRPr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2" name="Google Shape;1107;g24a14c3f6c8_0_49">
            <a:extLst>
              <a:ext uri="{FF2B5EF4-FFF2-40B4-BE49-F238E27FC236}">
                <a16:creationId xmlns:a16="http://schemas.microsoft.com/office/drawing/2014/main" id="{905734D5-772E-4549-740B-8A8E39F1DDA1}"/>
              </a:ext>
            </a:extLst>
          </p:cNvPr>
          <p:cNvSpPr/>
          <p:nvPr/>
        </p:nvSpPr>
        <p:spPr>
          <a:xfrm>
            <a:off x="5097162" y="2736584"/>
            <a:ext cx="4213653" cy="254593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altLang="ko-KR" sz="6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장애인과 비장애인이</a:t>
            </a:r>
            <a:b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</a:b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함께 버스를 이용하는 환경에서</a:t>
            </a:r>
            <a:b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</a:b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시각장애인들이 불편함을 겪고 있다</a:t>
            </a:r>
            <a: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endParaRPr sz="15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5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이러한 상황에서</a:t>
            </a:r>
            <a: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,</a:t>
            </a:r>
            <a:endParaRPr sz="15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우리가 어떻게 하면 모두에게 불편함 없는</a:t>
            </a:r>
            <a:b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</a:br>
            <a:r>
              <a:rPr lang="ko-KR" altLang="en-US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버스 이용 환경을 조성할 수 있을까</a:t>
            </a:r>
            <a:r>
              <a:rPr lang="en-US" altLang="ko-KR" sz="15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?</a:t>
            </a:r>
            <a:endParaRPr sz="15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3" name="Google Shape;944;g25b93a4c08d_7_0">
            <a:extLst>
              <a:ext uri="{FF2B5EF4-FFF2-40B4-BE49-F238E27FC236}">
                <a16:creationId xmlns:a16="http://schemas.microsoft.com/office/drawing/2014/main" id="{012858B7-CDCC-501C-BFDE-92EB083372ED}"/>
              </a:ext>
            </a:extLst>
          </p:cNvPr>
          <p:cNvSpPr/>
          <p:nvPr/>
        </p:nvSpPr>
        <p:spPr>
          <a:xfrm>
            <a:off x="1351729" y="1663377"/>
            <a:ext cx="2768369" cy="475200"/>
          </a:xfrm>
          <a:prstGeom prst="rect">
            <a:avLst/>
          </a:prstGeom>
          <a:solidFill>
            <a:srgbClr val="D8D8D8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 err="1">
                <a:solidFill>
                  <a:schemeClr val="dk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PoV</a:t>
            </a:r>
            <a:endParaRPr sz="1800" i="0" u="none" strike="noStrike" cap="none" dirty="0">
              <a:solidFill>
                <a:srgbClr val="000000"/>
              </a:solidFill>
              <a:latin typeface="Noto Sans KR Black" panose="020B0A00000000000000" pitchFamily="34" charset="-127"/>
              <a:ea typeface="Noto Sans KR Black" panose="020B0A00000000000000" pitchFamily="34" charset="-127"/>
              <a:sym typeface="Arial"/>
            </a:endParaRPr>
          </a:p>
        </p:txBody>
      </p:sp>
      <p:sp>
        <p:nvSpPr>
          <p:cNvPr id="4" name="Google Shape;944;g25b93a4c08d_7_0">
            <a:extLst>
              <a:ext uri="{FF2B5EF4-FFF2-40B4-BE49-F238E27FC236}">
                <a16:creationId xmlns:a16="http://schemas.microsoft.com/office/drawing/2014/main" id="{1BD3A440-153D-5FE3-3E12-7853C794EF1B}"/>
              </a:ext>
            </a:extLst>
          </p:cNvPr>
          <p:cNvSpPr/>
          <p:nvPr/>
        </p:nvSpPr>
        <p:spPr>
          <a:xfrm>
            <a:off x="5819803" y="2391996"/>
            <a:ext cx="2768369" cy="475200"/>
          </a:xfrm>
          <a:prstGeom prst="rect">
            <a:avLst/>
          </a:prstGeom>
          <a:solidFill>
            <a:srgbClr val="D8D8D8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  <a:sym typeface="Malgun Gothic"/>
              </a:rPr>
              <a:t>HMW</a:t>
            </a:r>
            <a:endParaRPr sz="1800" i="0" u="none" strike="noStrike" cap="none" dirty="0">
              <a:latin typeface="Noto Sans KR Black" panose="020B0A00000000000000" pitchFamily="34" charset="-127"/>
              <a:ea typeface="Noto Sans KR Black" panose="020B0A00000000000000" pitchFamily="34" charset="-127"/>
              <a:sym typeface="Arial"/>
            </a:endParaRPr>
          </a:p>
        </p:txBody>
      </p:sp>
      <p:sp>
        <p:nvSpPr>
          <p:cNvPr id="7" name="Google Shape;882;g24a14c3f6c8_0_87">
            <a:extLst>
              <a:ext uri="{FF2B5EF4-FFF2-40B4-BE49-F238E27FC236}">
                <a16:creationId xmlns:a16="http://schemas.microsoft.com/office/drawing/2014/main" id="{5B9B6DFD-BE1F-114B-D91A-AE2B358E5D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rPr lang="ko-KR" dirty="0"/>
              <a:t>Project 1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25b93a4c08d_5_0"/>
          <p:cNvSpPr txBox="1">
            <a:spLocks noGrp="1"/>
          </p:cNvSpPr>
          <p:nvPr>
            <p:ph type="title"/>
          </p:nvPr>
        </p:nvSpPr>
        <p:spPr>
          <a:xfrm>
            <a:off x="399000" y="692696"/>
            <a:ext cx="910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algun Gothic"/>
              <a:buNone/>
            </a:pPr>
            <a:r>
              <a:rPr lang="en-US" altLang="ko-KR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Gap</a:t>
            </a: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의 존재와</a:t>
            </a:r>
            <a:r>
              <a:rPr lang="en-US" altLang="ko-KR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 </a:t>
            </a: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그 원인을 찾기 위한 </a:t>
            </a:r>
            <a:r>
              <a:rPr lang="en-US" altLang="ko-KR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5 Whys</a:t>
            </a:r>
            <a:endParaRPr b="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058" name="Google Shape;1058;g25b93a4c08d_5_0"/>
          <p:cNvSpPr/>
          <p:nvPr/>
        </p:nvSpPr>
        <p:spPr>
          <a:xfrm>
            <a:off x="346075" y="3032355"/>
            <a:ext cx="936600" cy="1368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무엇이 문제인가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?</a:t>
            </a: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1059" name="Google Shape;1059;g25b93a4c08d_5_0"/>
          <p:cNvSpPr/>
          <p:nvPr/>
        </p:nvSpPr>
        <p:spPr>
          <a:xfrm>
            <a:off x="1353810" y="1268615"/>
            <a:ext cx="4608000" cy="72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buSzPts val="1400"/>
              <a:buFont typeface="Arial"/>
              <a:buNone/>
            </a:pP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시각장애인이 불편 없이 안전하게 버스를 이용하는 상황</a:t>
            </a:r>
            <a:endParaRPr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1060" name="Google Shape;1060;g25b93a4c08d_5_0"/>
          <p:cNvSpPr/>
          <p:nvPr/>
        </p:nvSpPr>
        <p:spPr>
          <a:xfrm>
            <a:off x="417196" y="1268423"/>
            <a:ext cx="9366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i="0" u="none" strike="noStrike" cap="none" dirty="0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기대하는 상황</a:t>
            </a:r>
            <a:endParaRPr sz="1400" i="0" u="none" strike="noStrike" cap="none" dirty="0">
              <a:solidFill>
                <a:srgbClr val="000000"/>
              </a:solidFill>
              <a:latin typeface="Noto Sans" panose="020B0502040504020204" pitchFamily="34" charset="0"/>
              <a:ea typeface="Noto Sans" panose="020B0502040504020204" pitchFamily="34" charset="0"/>
              <a:sym typeface="Arial"/>
            </a:endParaRPr>
          </a:p>
        </p:txBody>
      </p:sp>
      <p:sp>
        <p:nvSpPr>
          <p:cNvPr id="1061" name="Google Shape;1061;g25b93a4c08d_5_0"/>
          <p:cNvSpPr/>
          <p:nvPr/>
        </p:nvSpPr>
        <p:spPr>
          <a:xfrm>
            <a:off x="1353810" y="5327095"/>
            <a:ext cx="4608000" cy="72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시각장애인이 버스를 탑승하는 것이 불편하고 위험하여</a:t>
            </a:r>
            <a:r>
              <a:rPr lang="en-US" altLang="ko-KR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 </a:t>
            </a:r>
            <a:br>
              <a:rPr lang="en-US" altLang="ko-KR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</a:b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  <a:hlinkClick r:id="rId3"/>
              </a:rPr>
              <a:t>버스 이용률이 저조</a:t>
            </a: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한 상황</a:t>
            </a:r>
            <a:endParaRPr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1062" name="Google Shape;1062;g25b93a4c08d_5_0"/>
          <p:cNvSpPr/>
          <p:nvPr/>
        </p:nvSpPr>
        <p:spPr>
          <a:xfrm>
            <a:off x="417196" y="5326903"/>
            <a:ext cx="936600" cy="72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현재의</a:t>
            </a: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algn="ctr">
              <a:buSzPts val="1400"/>
            </a:pP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상황</a:t>
            </a:r>
            <a:endParaRPr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63" name="Google Shape;1063;g25b93a4c08d_5_0"/>
          <p:cNvSpPr/>
          <p:nvPr/>
        </p:nvSpPr>
        <p:spPr>
          <a:xfrm>
            <a:off x="1353800" y="2371744"/>
            <a:ext cx="4608000" cy="2761200"/>
          </a:xfrm>
          <a:prstGeom prst="rect">
            <a:avLst/>
          </a:prstGeom>
          <a:solidFill>
            <a:srgbClr val="FFFFFF"/>
          </a:solidFill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64" name="Google Shape;1064;g25b93a4c08d_5_0"/>
          <p:cNvSpPr/>
          <p:nvPr/>
        </p:nvSpPr>
        <p:spPr>
          <a:xfrm>
            <a:off x="6757550" y="1798625"/>
            <a:ext cx="2516700" cy="3736002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&lt; </a:t>
            </a:r>
            <a:r>
              <a:rPr lang="ko-KR" sz="1400" i="0" u="none" strike="noStrike" cap="none" dirty="0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해결 방안 &gt;</a:t>
            </a:r>
            <a:endParaRPr sz="1400" i="0" u="none" strike="noStrike" cap="none" dirty="0">
              <a:solidFill>
                <a:srgbClr val="000000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1" dirty="0"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b="1" dirty="0"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altLang="ko-KR" sz="1600" b="1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altLang="ko-KR" sz="1600" b="1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n-US" altLang="ko-KR" sz="1600" b="1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시각장애인이 정류장에서</a:t>
            </a:r>
            <a:endParaRPr sz="16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탑승을 위해</a:t>
            </a:r>
            <a:endParaRPr sz="1600"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altLang="en-US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기다리고 있다는 것을</a:t>
            </a:r>
            <a:br>
              <a:rPr lang="en-US" altLang="ko-KR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</a:br>
            <a:r>
              <a:rPr lang="ko-KR" altLang="en-US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버스 기사는 놓치기 쉽다</a:t>
            </a:r>
            <a:r>
              <a:rPr lang="en-US" altLang="ko-KR" sz="1600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. </a:t>
            </a:r>
            <a:endParaRPr b="1" dirty="0">
              <a:solidFill>
                <a:srgbClr val="000000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cxnSp>
        <p:nvCxnSpPr>
          <p:cNvPr id="1065" name="Google Shape;1065;g25b93a4c08d_5_0"/>
          <p:cNvCxnSpPr>
            <a:stCxn id="1063" idx="3"/>
          </p:cNvCxnSpPr>
          <p:nvPr/>
        </p:nvCxnSpPr>
        <p:spPr>
          <a:xfrm>
            <a:off x="5961800" y="3752344"/>
            <a:ext cx="650400" cy="1200"/>
          </a:xfrm>
          <a:prstGeom prst="straightConnector1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066" name="Google Shape;1066;g25b93a4c08d_5_0"/>
          <p:cNvSpPr/>
          <p:nvPr/>
        </p:nvSpPr>
        <p:spPr>
          <a:xfrm>
            <a:off x="1407108" y="2200426"/>
            <a:ext cx="4032000" cy="432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buSzPts val="1400"/>
              <a:buFont typeface="Arial"/>
              <a:buNone/>
            </a:pPr>
            <a:r>
              <a:rPr lang="ko-KR" altLang="en-US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시각 장애인의 버스 이용률이 왜 저조할까</a:t>
            </a:r>
            <a:r>
              <a:rPr lang="en-US" altLang="ko-KR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?</a:t>
            </a:r>
            <a:endParaRPr sz="12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sym typeface="Malgun Gothic"/>
            </a:endParaRPr>
          </a:p>
        </p:txBody>
      </p:sp>
      <p:sp>
        <p:nvSpPr>
          <p:cNvPr id="1067" name="Google Shape;1067;g25b93a4c08d_5_0"/>
          <p:cNvSpPr/>
          <p:nvPr/>
        </p:nvSpPr>
        <p:spPr>
          <a:xfrm>
            <a:off x="1407108" y="2704530"/>
            <a:ext cx="4032000" cy="432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buSzPts val="1400"/>
              <a:buFont typeface="Arial"/>
              <a:buNone/>
            </a:pPr>
            <a:r>
              <a:rPr lang="ko-KR" altLang="en-US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시각 장애인이 버스를 이용하는 게 왜 어려울까</a:t>
            </a:r>
            <a:r>
              <a:rPr lang="en-US" altLang="ko-KR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?</a:t>
            </a:r>
            <a:endParaRPr sz="12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sym typeface="Malgun Gothic"/>
            </a:endParaRPr>
          </a:p>
        </p:txBody>
      </p:sp>
      <p:sp>
        <p:nvSpPr>
          <p:cNvPr id="1068" name="Google Shape;1068;g25b93a4c08d_5_0"/>
          <p:cNvSpPr/>
          <p:nvPr/>
        </p:nvSpPr>
        <p:spPr>
          <a:xfrm>
            <a:off x="1407108" y="3208538"/>
            <a:ext cx="4032000" cy="432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buSzPts val="1400"/>
              <a:buFont typeface="Arial"/>
              <a:buNone/>
            </a:pPr>
            <a:r>
              <a:rPr lang="ko-KR" altLang="en-US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버스를 왜 자주 놓칠까</a:t>
            </a:r>
            <a:r>
              <a:rPr lang="en-US" altLang="ko-KR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?</a:t>
            </a:r>
            <a:endParaRPr sz="12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sym typeface="Malgun Gothic"/>
            </a:endParaRPr>
          </a:p>
        </p:txBody>
      </p:sp>
      <p:sp>
        <p:nvSpPr>
          <p:cNvPr id="1069" name="Google Shape;1069;g25b93a4c08d_5_0"/>
          <p:cNvSpPr/>
          <p:nvPr/>
        </p:nvSpPr>
        <p:spPr>
          <a:xfrm>
            <a:off x="1407108" y="3712642"/>
            <a:ext cx="4032000" cy="432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buSzPts val="1400"/>
              <a:buFont typeface="Arial"/>
              <a:buNone/>
            </a:pPr>
            <a:r>
              <a:rPr lang="ko-KR" altLang="en-US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왜 시각장애인이 탑승할 만큼</a:t>
            </a:r>
            <a:endParaRPr sz="12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sym typeface="Malgun Gothic"/>
            </a:endParaRPr>
          </a:p>
          <a:p>
            <a:pPr marL="0" lvl="0" indent="0" algn="ctr">
              <a:buSzPts val="1400"/>
              <a:buFont typeface="Arial"/>
              <a:buNone/>
            </a:pPr>
            <a:r>
              <a:rPr lang="ko-KR" altLang="en-US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버스가 여유롭게 움직이지 않을까</a:t>
            </a:r>
            <a:r>
              <a:rPr lang="en-US" altLang="ko-KR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?</a:t>
            </a:r>
            <a:endParaRPr sz="12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sym typeface="Malgun Gothic"/>
            </a:endParaRPr>
          </a:p>
        </p:txBody>
      </p:sp>
      <p:cxnSp>
        <p:nvCxnSpPr>
          <p:cNvPr id="1070" name="Google Shape;1070;g25b93a4c08d_5_0"/>
          <p:cNvCxnSpPr/>
          <p:nvPr/>
        </p:nvCxnSpPr>
        <p:spPr>
          <a:xfrm rot="-5400000" flipH="1">
            <a:off x="5234356" y="2644419"/>
            <a:ext cx="396000" cy="12158"/>
          </a:xfrm>
          <a:prstGeom prst="bentConnector3">
            <a:avLst>
              <a:gd name="adj1" fmla="val 0"/>
            </a:avLst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071" name="Google Shape;1071;g25b93a4c08d_5_0"/>
          <p:cNvCxnSpPr/>
          <p:nvPr/>
        </p:nvCxnSpPr>
        <p:spPr>
          <a:xfrm rot="-5400000" flipH="1">
            <a:off x="5234356" y="3183354"/>
            <a:ext cx="396000" cy="14400"/>
          </a:xfrm>
          <a:prstGeom prst="bentConnector3">
            <a:avLst>
              <a:gd name="adj1" fmla="val 0"/>
            </a:avLst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072" name="Google Shape;1072;g25b93a4c08d_5_0"/>
          <p:cNvCxnSpPr/>
          <p:nvPr/>
        </p:nvCxnSpPr>
        <p:spPr>
          <a:xfrm rot="-5400000" flipH="1">
            <a:off x="5234356" y="3687410"/>
            <a:ext cx="396000" cy="14400"/>
          </a:xfrm>
          <a:prstGeom prst="bentConnector3">
            <a:avLst>
              <a:gd name="adj1" fmla="val 0"/>
            </a:avLst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073" name="Google Shape;1073;g25b93a4c08d_5_0"/>
          <p:cNvSpPr/>
          <p:nvPr/>
        </p:nvSpPr>
        <p:spPr>
          <a:xfrm>
            <a:off x="5511604" y="2560514"/>
            <a:ext cx="360000" cy="1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-KR" sz="900" b="0" i="0" u="none" strike="noStrike" cap="none" dirty="0" err="1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Why</a:t>
            </a:r>
            <a:r>
              <a:rPr lang="ko-KR" sz="900" b="0" i="0" u="none" strike="noStrike" cap="none" dirty="0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?</a:t>
            </a:r>
            <a:endParaRPr sz="900" b="0" i="0" u="none" strike="noStrike" cap="none" dirty="0">
              <a:solidFill>
                <a:srgbClr val="000000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74" name="Google Shape;1074;g25b93a4c08d_5_0"/>
          <p:cNvSpPr/>
          <p:nvPr/>
        </p:nvSpPr>
        <p:spPr>
          <a:xfrm>
            <a:off x="5511564" y="3100546"/>
            <a:ext cx="360000" cy="1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-KR" sz="900" b="0" i="0" u="none" strike="noStrike" cap="none" dirty="0" err="1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Why</a:t>
            </a:r>
            <a:r>
              <a:rPr lang="ko-KR" sz="900" b="0" i="0" u="none" strike="noStrike" cap="none" dirty="0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?</a:t>
            </a:r>
            <a:endParaRPr sz="900" b="0" i="0" u="none" strike="noStrike" cap="none" dirty="0">
              <a:solidFill>
                <a:srgbClr val="000000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75" name="Google Shape;1075;g25b93a4c08d_5_0"/>
          <p:cNvSpPr/>
          <p:nvPr/>
        </p:nvSpPr>
        <p:spPr>
          <a:xfrm>
            <a:off x="5511564" y="3604602"/>
            <a:ext cx="360000" cy="1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-KR" sz="900" b="0" i="0" u="none" strike="noStrike" cap="none" dirty="0" err="1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Why</a:t>
            </a:r>
            <a:r>
              <a:rPr lang="ko-KR" sz="900" b="0" i="0" u="none" strike="noStrike" cap="none" dirty="0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?</a:t>
            </a:r>
            <a:endParaRPr sz="900" b="0" i="0" u="none" strike="noStrike" cap="none" dirty="0">
              <a:solidFill>
                <a:srgbClr val="000000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76" name="Google Shape;1076;g25b93a4c08d_5_0"/>
          <p:cNvSpPr/>
          <p:nvPr/>
        </p:nvSpPr>
        <p:spPr>
          <a:xfrm>
            <a:off x="5511564" y="4064252"/>
            <a:ext cx="360000" cy="1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-KR" sz="900" b="0" i="0" u="none" strike="noStrike" cap="none" dirty="0" err="1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Why</a:t>
            </a:r>
            <a:r>
              <a:rPr lang="ko-KR" sz="900" b="0" i="0" u="none" strike="noStrike" cap="none" dirty="0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?</a:t>
            </a:r>
            <a:endParaRPr sz="900" b="0" i="0" u="none" strike="noStrike" cap="none" dirty="0">
              <a:solidFill>
                <a:srgbClr val="000000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1077" name="Google Shape;1077;g25b93a4c08d_5_0"/>
          <p:cNvSpPr/>
          <p:nvPr/>
        </p:nvSpPr>
        <p:spPr>
          <a:xfrm>
            <a:off x="1407108" y="4216742"/>
            <a:ext cx="4032000" cy="432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buSzPts val="1400"/>
              <a:buFont typeface="Arial"/>
              <a:buNone/>
            </a:pPr>
            <a:r>
              <a:rPr lang="ko-KR" altLang="en-US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기사는 왜 시각장애인의 탑승 의사를 확인하지 못했을까</a:t>
            </a:r>
            <a:r>
              <a:rPr lang="en-US" altLang="ko-KR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?</a:t>
            </a:r>
            <a:endParaRPr sz="12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sym typeface="Malgun Gothic"/>
            </a:endParaRPr>
          </a:p>
        </p:txBody>
      </p:sp>
      <p:sp>
        <p:nvSpPr>
          <p:cNvPr id="1078" name="Google Shape;1078;g25b93a4c08d_5_0"/>
          <p:cNvSpPr/>
          <p:nvPr/>
        </p:nvSpPr>
        <p:spPr>
          <a:xfrm>
            <a:off x="1407108" y="4720842"/>
            <a:ext cx="4032000" cy="4320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ko-KR" altLang="en-US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시각장애인의 탑승 의사를 확인할 수 있는</a:t>
            </a:r>
            <a:endParaRPr sz="12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sym typeface="Malgun Gothic"/>
            </a:endParaRPr>
          </a:p>
          <a:p>
            <a:pPr algn="ctr">
              <a:buSzPts val="1400"/>
            </a:pPr>
            <a:r>
              <a:rPr lang="ko-KR" altLang="en-US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수단이 없었기 때문이다</a:t>
            </a:r>
            <a:r>
              <a:rPr lang="en-US" altLang="ko-KR" sz="1200" dirty="0">
                <a:solidFill>
                  <a:schemeClr val="dk1"/>
                </a:solidFill>
                <a:latin typeface="Noto Sans KR Light" panose="020B0300000000000000" pitchFamily="34" charset="-127"/>
                <a:ea typeface="Noto Sans KR Light" panose="020B0300000000000000" pitchFamily="34" charset="-127"/>
                <a:sym typeface="Malgun Gothic"/>
              </a:rPr>
              <a:t>.</a:t>
            </a:r>
            <a:endParaRPr sz="1200" dirty="0">
              <a:solidFill>
                <a:schemeClr val="dk1"/>
              </a:solidFill>
              <a:latin typeface="Noto Sans KR Light" panose="020B0300000000000000" pitchFamily="34" charset="-127"/>
              <a:ea typeface="Noto Sans KR Light" panose="020B0300000000000000" pitchFamily="34" charset="-127"/>
              <a:sym typeface="Malgun Gothic"/>
            </a:endParaRPr>
          </a:p>
        </p:txBody>
      </p:sp>
      <p:sp>
        <p:nvSpPr>
          <p:cNvPr id="1079" name="Google Shape;1079;g25b93a4c08d_5_0"/>
          <p:cNvSpPr/>
          <p:nvPr/>
        </p:nvSpPr>
        <p:spPr>
          <a:xfrm>
            <a:off x="5511564" y="4601027"/>
            <a:ext cx="360000" cy="18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-KR" sz="900" b="0" i="0" u="none" strike="noStrike" cap="none" dirty="0" err="1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Why</a:t>
            </a:r>
            <a:r>
              <a:rPr lang="ko-KR" sz="900" b="0" i="0" u="none" strike="noStrike" cap="none" dirty="0">
                <a:solidFill>
                  <a:srgbClr val="000000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?</a:t>
            </a:r>
            <a:endParaRPr sz="900" b="0" i="0" u="none" strike="noStrike" cap="none" dirty="0">
              <a:solidFill>
                <a:srgbClr val="000000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cs typeface="Malgun Gothic"/>
              <a:sym typeface="Malgun Gothic"/>
            </a:endParaRPr>
          </a:p>
        </p:txBody>
      </p:sp>
      <p:sp>
        <p:nvSpPr>
          <p:cNvPr id="2" name="Google Shape;944;g25b93a4c08d_7_0">
            <a:extLst>
              <a:ext uri="{FF2B5EF4-FFF2-40B4-BE49-F238E27FC236}">
                <a16:creationId xmlns:a16="http://schemas.microsoft.com/office/drawing/2014/main" id="{11124B5C-7D9C-302D-A35D-DCF0CE661EE4}"/>
              </a:ext>
            </a:extLst>
          </p:cNvPr>
          <p:cNvSpPr/>
          <p:nvPr/>
        </p:nvSpPr>
        <p:spPr>
          <a:xfrm>
            <a:off x="6637892" y="1777025"/>
            <a:ext cx="2768369" cy="475200"/>
          </a:xfrm>
          <a:prstGeom prst="rect">
            <a:avLst/>
          </a:prstGeom>
          <a:solidFill>
            <a:srgbClr val="D8D8D8"/>
          </a:solidFill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-KR" sz="1400" i="0" u="none" strike="noStrike" cap="none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cs typeface="Malgun Gothic"/>
                <a:sym typeface="Malgun Gothic"/>
              </a:rPr>
              <a:t>Insight</a:t>
            </a:r>
            <a:endParaRPr sz="1400" i="0" u="none" strike="noStrike" cap="none" dirty="0">
              <a:solidFill>
                <a:srgbClr val="000000"/>
              </a:solidFill>
              <a:latin typeface="Noto Sans" panose="020B0502040504020204" pitchFamily="34" charset="0"/>
              <a:ea typeface="Noto Sans" panose="020B0502040504020204" pitchFamily="34" charset="0"/>
              <a:sym typeface="Arial"/>
            </a:endParaRPr>
          </a:p>
        </p:txBody>
      </p:sp>
      <p:cxnSp>
        <p:nvCxnSpPr>
          <p:cNvPr id="5" name="Google Shape;1070;g25b93a4c08d_5_0">
            <a:extLst>
              <a:ext uri="{FF2B5EF4-FFF2-40B4-BE49-F238E27FC236}">
                <a16:creationId xmlns:a16="http://schemas.microsoft.com/office/drawing/2014/main" id="{3AE9AE6E-5324-06C2-9DAF-4501FE92E0A4}"/>
              </a:ext>
            </a:extLst>
          </p:cNvPr>
          <p:cNvCxnSpPr/>
          <p:nvPr/>
        </p:nvCxnSpPr>
        <p:spPr>
          <a:xfrm rot="-5400000" flipH="1">
            <a:off x="5234356" y="4217970"/>
            <a:ext cx="396000" cy="12158"/>
          </a:xfrm>
          <a:prstGeom prst="bentConnector3">
            <a:avLst>
              <a:gd name="adj1" fmla="val 0"/>
            </a:avLst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" name="Google Shape;1070;g25b93a4c08d_5_0">
            <a:extLst>
              <a:ext uri="{FF2B5EF4-FFF2-40B4-BE49-F238E27FC236}">
                <a16:creationId xmlns:a16="http://schemas.microsoft.com/office/drawing/2014/main" id="{6570810A-2468-EA3B-E7B2-845934526F7B}"/>
              </a:ext>
            </a:extLst>
          </p:cNvPr>
          <p:cNvCxnSpPr/>
          <p:nvPr/>
        </p:nvCxnSpPr>
        <p:spPr>
          <a:xfrm rot="-5400000" flipH="1">
            <a:off x="5234356" y="4701523"/>
            <a:ext cx="396000" cy="12158"/>
          </a:xfrm>
          <a:prstGeom prst="bentConnector3">
            <a:avLst>
              <a:gd name="adj1" fmla="val 0"/>
            </a:avLst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9" name="Google Shape;882;g24a14c3f6c8_0_87">
            <a:extLst>
              <a:ext uri="{FF2B5EF4-FFF2-40B4-BE49-F238E27FC236}">
                <a16:creationId xmlns:a16="http://schemas.microsoft.com/office/drawing/2014/main" id="{E057E217-6D03-0AEB-5866-8BDB92402C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rPr lang="ko-KR" dirty="0"/>
              <a:t>Project 1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25b93a4c08d_5_0"/>
          <p:cNvSpPr txBox="1">
            <a:spLocks noGrp="1"/>
          </p:cNvSpPr>
          <p:nvPr>
            <p:ph type="title"/>
          </p:nvPr>
        </p:nvSpPr>
        <p:spPr>
          <a:xfrm>
            <a:off x="399000" y="692696"/>
            <a:ext cx="910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Malgun Gothic"/>
              <a:buNone/>
            </a:pPr>
            <a:r>
              <a:rPr lang="ko-KR" altLang="en-US" b="0" dirty="0">
                <a:latin typeface="Noto Sans KR Black" panose="020B0A00000000000000" pitchFamily="34" charset="-127"/>
                <a:ea typeface="Noto Sans KR Black" panose="020B0A00000000000000" pitchFamily="34" charset="-127"/>
              </a:rPr>
              <a:t>앞으로의 계획</a:t>
            </a:r>
            <a:endParaRPr b="0" dirty="0"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sp>
        <p:nvSpPr>
          <p:cNvPr id="1061" name="Google Shape;1061;g25b93a4c08d_5_0"/>
          <p:cNvSpPr/>
          <p:nvPr/>
        </p:nvSpPr>
        <p:spPr>
          <a:xfrm>
            <a:off x="1162279" y="1940727"/>
            <a:ext cx="4608000" cy="72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altLang="ko-KR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[Empathy] </a:t>
            </a: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장애인</a:t>
            </a:r>
            <a:r>
              <a:rPr lang="en-US" altLang="ko-KR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/</a:t>
            </a: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버스 기사와의 인터뷰 진행 계획 중</a:t>
            </a:r>
            <a:endParaRPr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9" name="Google Shape;882;g24a14c3f6c8_0_87">
            <a:extLst>
              <a:ext uri="{FF2B5EF4-FFF2-40B4-BE49-F238E27FC236}">
                <a16:creationId xmlns:a16="http://schemas.microsoft.com/office/drawing/2014/main" id="{E057E217-6D03-0AEB-5866-8BDB92402C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72480" y="260648"/>
            <a:ext cx="77769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</a:pPr>
            <a:r>
              <a:rPr lang="ko-KR" dirty="0"/>
              <a:t>Project 1</a:t>
            </a:r>
            <a:endParaRPr dirty="0"/>
          </a:p>
        </p:txBody>
      </p:sp>
      <p:sp>
        <p:nvSpPr>
          <p:cNvPr id="3" name="Google Shape;1061;g25b93a4c08d_5_0">
            <a:extLst>
              <a:ext uri="{FF2B5EF4-FFF2-40B4-BE49-F238E27FC236}">
                <a16:creationId xmlns:a16="http://schemas.microsoft.com/office/drawing/2014/main" id="{B4C51C48-6409-5BFE-9F05-FD6E6EDB1EA8}"/>
              </a:ext>
            </a:extLst>
          </p:cNvPr>
          <p:cNvSpPr/>
          <p:nvPr/>
        </p:nvSpPr>
        <p:spPr>
          <a:xfrm>
            <a:off x="3558769" y="2789136"/>
            <a:ext cx="4608000" cy="72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en-US" altLang="ko-KR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[Ideate] </a:t>
            </a: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아이디어</a:t>
            </a:r>
            <a:r>
              <a:rPr lang="en-US" altLang="ko-KR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 </a:t>
            </a: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발산과 수렴</a:t>
            </a:r>
            <a:endParaRPr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4" name="Google Shape;1061;g25b93a4c08d_5_0">
            <a:extLst>
              <a:ext uri="{FF2B5EF4-FFF2-40B4-BE49-F238E27FC236}">
                <a16:creationId xmlns:a16="http://schemas.microsoft.com/office/drawing/2014/main" id="{6F47FF4C-9CA0-04A9-ED25-230FD5231711}"/>
              </a:ext>
            </a:extLst>
          </p:cNvPr>
          <p:cNvSpPr/>
          <p:nvPr/>
        </p:nvSpPr>
        <p:spPr>
          <a:xfrm>
            <a:off x="3525289" y="4589806"/>
            <a:ext cx="4608000" cy="72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프로토타입 제작 및 테스트</a:t>
            </a:r>
            <a:endParaRPr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  <p:sp>
        <p:nvSpPr>
          <p:cNvPr id="10" name="Google Shape;1061;g25b93a4c08d_5_0">
            <a:extLst>
              <a:ext uri="{FF2B5EF4-FFF2-40B4-BE49-F238E27FC236}">
                <a16:creationId xmlns:a16="http://schemas.microsoft.com/office/drawing/2014/main" id="{2F0B068A-EF47-580D-5453-AC0BA38BB2ED}"/>
              </a:ext>
            </a:extLst>
          </p:cNvPr>
          <p:cNvSpPr/>
          <p:nvPr/>
        </p:nvSpPr>
        <p:spPr>
          <a:xfrm>
            <a:off x="1162279" y="3704866"/>
            <a:ext cx="4608000" cy="72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>
              <a:buSzPts val="1400"/>
            </a:pPr>
            <a:r>
              <a:rPr lang="ko-KR" altLang="en-US" dirty="0">
                <a:solidFill>
                  <a:schemeClr val="dk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  <a:sym typeface="Malgun Gothic"/>
              </a:rPr>
              <a:t>유사한 타 서비스 분석</a:t>
            </a:r>
            <a:endParaRPr dirty="0">
              <a:solidFill>
                <a:schemeClr val="dk1"/>
              </a:solidFill>
              <a:latin typeface="Noto Sans KR Medium" panose="020B0600000000000000" pitchFamily="34" charset="-127"/>
              <a:ea typeface="Noto Sans KR Medium" panose="020B0600000000000000" pitchFamily="34" charset="-127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2937807602"/>
      </p:ext>
    </p:extLst>
  </p:cSld>
  <p:clrMapOvr>
    <a:masterClrMapping/>
  </p:clrMapOvr>
</p:sld>
</file>

<file path=ppt/theme/theme1.xml><?xml version="1.0" encoding="utf-8"?>
<a:theme xmlns:a="http://schemas.openxmlformats.org/drawingml/2006/main" name="내용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789</Words>
  <Application>Microsoft Office PowerPoint</Application>
  <PresentationFormat>A4 용지(210x297mm)</PresentationFormat>
  <Paragraphs>171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9" baseType="lpstr">
      <vt:lpstr>Noto Sans Symbols</vt:lpstr>
      <vt:lpstr>Noto Sans KR Light</vt:lpstr>
      <vt:lpstr>Noto Sans KR Black</vt:lpstr>
      <vt:lpstr>맑은 고딕</vt:lpstr>
      <vt:lpstr>Noto Sans KR Medium</vt:lpstr>
      <vt:lpstr>Noto Sans KR</vt:lpstr>
      <vt:lpstr>맑은 고딕</vt:lpstr>
      <vt:lpstr>Noto Sans</vt:lpstr>
      <vt:lpstr>Arial</vt:lpstr>
      <vt:lpstr>내용</vt:lpstr>
      <vt:lpstr>PowerPoint 프레젠테이션</vt:lpstr>
      <vt:lpstr>프로젝트 주제 선정하기</vt:lpstr>
      <vt:lpstr>공감하기를 위한 접근</vt:lpstr>
      <vt:lpstr>공감하기를 위한 접근</vt:lpstr>
      <vt:lpstr>공감지도 제작</vt:lpstr>
      <vt:lpstr>고객여정지도 제작</vt:lpstr>
      <vt:lpstr>정의하기 (Define)</vt:lpstr>
      <vt:lpstr>Gap의 존재와 그 원인을 찾기 위한 5 Whys</vt:lpstr>
      <vt:lpstr>앞으로의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Hee-Soo Lee</dc:creator>
  <cp:lastModifiedBy>여름 윤</cp:lastModifiedBy>
  <cp:revision>12</cp:revision>
  <dcterms:created xsi:type="dcterms:W3CDTF">2011-04-13T01:11:20Z</dcterms:created>
  <dcterms:modified xsi:type="dcterms:W3CDTF">2023-07-25T14:35:55Z</dcterms:modified>
</cp:coreProperties>
</file>